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8" r:id="rId6"/>
    <p:sldId id="265" r:id="rId7"/>
    <p:sldId id="267" r:id="rId8"/>
    <p:sldId id="260" r:id="rId9"/>
    <p:sldId id="261" r:id="rId10"/>
    <p:sldId id="263" r:id="rId11"/>
    <p:sldId id="262" r:id="rId12"/>
  </p:sldIdLst>
  <p:sldSz cx="10799763" cy="6480175"/>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041">
          <p15:clr>
            <a:srgbClr val="A4A3A4"/>
          </p15:clr>
        </p15:guide>
        <p15:guide id="2" pos="340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0"/>
  </p:normalViewPr>
  <p:slideViewPr>
    <p:cSldViewPr snapToGrid="0">
      <p:cViewPr varScale="1">
        <p:scale>
          <a:sx n="105" d="100"/>
          <a:sy n="105" d="100"/>
        </p:scale>
        <p:origin x="180" y="72"/>
      </p:cViewPr>
      <p:guideLst>
        <p:guide orient="horz" pos="2041"/>
        <p:guide pos="340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5718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5718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16f737631_2_22:notes"/>
          <p:cNvSpPr>
            <a:spLocks noGrp="1" noRot="1" noChangeAspect="1"/>
          </p:cNvSpPr>
          <p:nvPr>
            <p:ph type="sldImg" idx="2"/>
          </p:nvPr>
        </p:nvSpPr>
        <p:spPr>
          <a:xfrm>
            <a:off x="5718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16f737631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716ee27c49_0_42:notes"/>
          <p:cNvSpPr>
            <a:spLocks noGrp="1" noRot="1" noChangeAspect="1"/>
          </p:cNvSpPr>
          <p:nvPr>
            <p:ph type="sldImg" idx="2"/>
          </p:nvPr>
        </p:nvSpPr>
        <p:spPr>
          <a:xfrm>
            <a:off x="5718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716ee27c49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d291818e7_0_40:notes"/>
          <p:cNvSpPr>
            <a:spLocks noGrp="1" noRot="1" noChangeAspect="1"/>
          </p:cNvSpPr>
          <p:nvPr>
            <p:ph type="sldImg" idx="2"/>
          </p:nvPr>
        </p:nvSpPr>
        <p:spPr>
          <a:xfrm>
            <a:off x="5715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7d291818e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7d291818e7_0_25:notes"/>
          <p:cNvSpPr>
            <a:spLocks noGrp="1" noRot="1" noChangeAspect="1"/>
          </p:cNvSpPr>
          <p:nvPr>
            <p:ph type="sldImg" idx="2"/>
          </p:nvPr>
        </p:nvSpPr>
        <p:spPr>
          <a:xfrm>
            <a:off x="5718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7d291818e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7d291818e7_0_119:notes"/>
          <p:cNvSpPr>
            <a:spLocks noGrp="1" noRot="1" noChangeAspect="1"/>
          </p:cNvSpPr>
          <p:nvPr>
            <p:ph type="sldImg" idx="2"/>
          </p:nvPr>
        </p:nvSpPr>
        <p:spPr>
          <a:xfrm>
            <a:off x="5715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7d291818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450">
                <a:solidFill>
                  <a:schemeClr val="dk1"/>
                </a:solidFill>
              </a:rPr>
              <a:t>fact_&lt;Revenue Fact Table&gt;</a:t>
            </a:r>
            <a:endParaRPr sz="145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450">
                <a:solidFill>
                  <a:schemeClr val="dk1"/>
                </a:solidFill>
              </a:rPr>
              <a:t> </a:t>
            </a:r>
            <a:endParaRPr sz="145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This Revenue Fact Table records the download count, revenue(sum of publisher_charged_money) and plarform for each game, user and day. It has three primary keys and four foreign keys referencing seven dimension tables, Calendar Dimension, Game Dimension, User Dimension, Region Dimension, Genre Dimension, Sponsorship Dimension and Department_group Dimension.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calendar dimension table, extract the download_date from download table and then transfer it to fill in the information of date, like day of week, day of month, month, quarter and year.</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game dimension table, extract the information of game name, rating and size from game table and join with publisher table to get game and publisher information.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user dimension table, extract the information of user name, email, birth date and first_registration_date in user table to get user information.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region dimension table, extract the information of region id and name in region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genre dimension table, extract the information of genre id and name in region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sponsorship dimension table, extract the information of sponsorship type and money and its start date and end date from sponsorship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department_group dimension table, join group table and department table and employee table to get the department name, group name and employee information.</a:t>
            </a:r>
            <a:endParaRPr sz="12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7d291818e7_0_119:notes"/>
          <p:cNvSpPr>
            <a:spLocks noGrp="1" noRot="1" noChangeAspect="1"/>
          </p:cNvSpPr>
          <p:nvPr>
            <p:ph type="sldImg" idx="2"/>
          </p:nvPr>
        </p:nvSpPr>
        <p:spPr>
          <a:xfrm>
            <a:off x="5715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7d291818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450">
                <a:solidFill>
                  <a:schemeClr val="dk1"/>
                </a:solidFill>
              </a:rPr>
              <a:t>fact_&lt;Revenue Fact Table&gt;</a:t>
            </a:r>
            <a:endParaRPr sz="145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450">
                <a:solidFill>
                  <a:schemeClr val="dk1"/>
                </a:solidFill>
              </a:rPr>
              <a:t> </a:t>
            </a:r>
            <a:endParaRPr sz="145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This Revenue Fact Table records the download count, revenue(sum of publisher_charged_money) and plarform for each game, user and day. It has three primary keys and four foreign keys referencing seven dimension tables, Calendar Dimension, Game Dimension, User Dimension, Region Dimension, Genre Dimension, Sponsorship Dimension and Department_group Dimension.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calendar dimension table, extract the download_date from download table and then transfer it to fill in the information of date, like day of week, day of month, month, quarter and year.</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game dimension table, extract the information of game name, rating and size from game table and join with publisher table to get game and publisher information.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user dimension table, extract the information of user name, email, birth date and first_registration_date in user table to get user information.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region dimension table, extract the information of region id and name in region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genre dimension table, extract the information of genre id and name in region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sponsorship dimension table, extract the information of sponsorship type and money and its start date and end date from sponsorship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department_group dimension table, join group table and department table and employee table to get the department name, group name and employee information.</a:t>
            </a:r>
            <a:endParaRPr sz="1200">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563012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7d291818e7_0_119:notes"/>
          <p:cNvSpPr>
            <a:spLocks noGrp="1" noRot="1" noChangeAspect="1"/>
          </p:cNvSpPr>
          <p:nvPr>
            <p:ph type="sldImg" idx="2"/>
          </p:nvPr>
        </p:nvSpPr>
        <p:spPr>
          <a:xfrm>
            <a:off x="5715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7d291818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450">
                <a:solidFill>
                  <a:schemeClr val="dk1"/>
                </a:solidFill>
              </a:rPr>
              <a:t>fact_&lt;Revenue Fact Table&gt;</a:t>
            </a:r>
            <a:endParaRPr sz="145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450">
                <a:solidFill>
                  <a:schemeClr val="dk1"/>
                </a:solidFill>
              </a:rPr>
              <a:t> </a:t>
            </a:r>
            <a:endParaRPr sz="145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This Revenue Fact Table records the download count, revenue(sum of publisher_charged_money) and plarform for each game, user and day. It has three primary keys and four foreign keys referencing seven dimension tables, Calendar Dimension, Game Dimension, User Dimension, Region Dimension, Genre Dimension, Sponsorship Dimension and Department_group Dimension.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calendar dimension table, extract the download_date from download table and then transfer it to fill in the information of date, like day of week, day of month, month, quarter and year.</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game dimension table, extract the information of game name, rating and size from game table and join with publisher table to get game and publisher information.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user dimension table, extract the information of user name, email, birth date and first_registration_date in user table to get user information.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region dimension table, extract the information of region id and name in region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genre dimension table, extract the information of genre id and name in region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sponsorship dimension table, extract the information of sponsorship type and money and its start date and end date from sponsorship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department_group dimension table, join group table and department table and employee table to get the department name, group name and employee information.</a:t>
            </a:r>
            <a:endParaRPr sz="1200">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16861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7d291818e7_0_119:notes"/>
          <p:cNvSpPr>
            <a:spLocks noGrp="1" noRot="1" noChangeAspect="1"/>
          </p:cNvSpPr>
          <p:nvPr>
            <p:ph type="sldImg" idx="2"/>
          </p:nvPr>
        </p:nvSpPr>
        <p:spPr>
          <a:xfrm>
            <a:off x="5715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7d291818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450">
                <a:solidFill>
                  <a:schemeClr val="dk1"/>
                </a:solidFill>
              </a:rPr>
              <a:t>fact_&lt;Revenue Fact Table&gt;</a:t>
            </a:r>
            <a:endParaRPr sz="145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450">
                <a:solidFill>
                  <a:schemeClr val="dk1"/>
                </a:solidFill>
              </a:rPr>
              <a:t> </a:t>
            </a:r>
            <a:endParaRPr sz="145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This Revenue Fact Table records the download count, revenue(sum of publisher_charged_money) and plarform for each game, user and day. It has three primary keys and four foreign keys referencing seven dimension tables, Calendar Dimension, Game Dimension, User Dimension, Region Dimension, Genre Dimension, Sponsorship Dimension and Department_group Dimension.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calendar dimension table, extract the download_date from download table and then transfer it to fill in the information of date, like day of week, day of month, month, quarter and year.</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game dimension table, extract the information of game name, rating and size from game table and join with publisher table to get game and publisher information.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user dimension table, extract the information of user name, email, birth date and first_registration_date in user table to get user information.</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region dimension table, extract the information of region id and name in region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genre dimension table, extract the information of genre id and name in region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sponsorship dimension table, extract the information of sponsorship type and money and its start date and end date from sponsorship table.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For department_group dimension table, join group table and department table and employee table to get the department name, group name and employee information.</a:t>
            </a:r>
            <a:endParaRPr sz="1200">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9271816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716ee27c49_0_11:notes"/>
          <p:cNvSpPr>
            <a:spLocks noGrp="1" noRot="1" noChangeAspect="1"/>
          </p:cNvSpPr>
          <p:nvPr>
            <p:ph type="sldImg" idx="2"/>
          </p:nvPr>
        </p:nvSpPr>
        <p:spPr>
          <a:xfrm>
            <a:off x="5718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716ee27c49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716ee27c49_0_23:notes"/>
          <p:cNvSpPr>
            <a:spLocks noGrp="1" noRot="1" noChangeAspect="1"/>
          </p:cNvSpPr>
          <p:nvPr>
            <p:ph type="sldImg" idx="2"/>
          </p:nvPr>
        </p:nvSpPr>
        <p:spPr>
          <a:xfrm>
            <a:off x="571800" y="685800"/>
            <a:ext cx="5715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716ee27c4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68159" y="938047"/>
            <a:ext cx="10063800" cy="2586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68150" y="3570551"/>
            <a:ext cx="10063800" cy="998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68150" y="1393543"/>
            <a:ext cx="10063800" cy="24738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68150" y="3971307"/>
            <a:ext cx="10063800" cy="1638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68150" y="2709732"/>
            <a:ext cx="10063800" cy="10605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68150" y="560661"/>
            <a:ext cx="10063800" cy="7215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68150" y="1451937"/>
            <a:ext cx="10063800" cy="43041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68150" y="560661"/>
            <a:ext cx="10063800" cy="7215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68150" y="1451937"/>
            <a:ext cx="4724400" cy="43041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5707559" y="1451937"/>
            <a:ext cx="4724400" cy="43041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68150" y="560661"/>
            <a:ext cx="10063800" cy="7215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68150" y="699969"/>
            <a:ext cx="3316500" cy="9522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68150" y="1750677"/>
            <a:ext cx="3316500" cy="4005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579035" y="567118"/>
            <a:ext cx="7521000" cy="51537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5400000" y="-157"/>
            <a:ext cx="5400000" cy="6480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313583" y="1553606"/>
            <a:ext cx="4777800" cy="1867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313583" y="3531433"/>
            <a:ext cx="4777800" cy="1556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5834055" y="912220"/>
            <a:ext cx="4531800" cy="465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68150" y="5329858"/>
            <a:ext cx="7085100" cy="7623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10006840" y="5874919"/>
            <a:ext cx="648000" cy="495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68150" y="560661"/>
            <a:ext cx="10063800" cy="721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68150" y="1451937"/>
            <a:ext cx="10063800" cy="43041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10006840" y="5874919"/>
            <a:ext cx="648000" cy="4959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mt="22000"/>
          </a:blip>
          <a:stretch>
            <a:fillRect/>
          </a:stretch>
        </p:blipFill>
        <p:spPr>
          <a:xfrm>
            <a:off x="0" y="0"/>
            <a:ext cx="10800000" cy="6480000"/>
          </a:xfrm>
          <a:prstGeom prst="rect">
            <a:avLst/>
          </a:prstGeom>
          <a:noFill/>
          <a:ln>
            <a:noFill/>
          </a:ln>
        </p:spPr>
      </p:pic>
      <p:sp>
        <p:nvSpPr>
          <p:cNvPr id="55" name="Google Shape;55;p13"/>
          <p:cNvSpPr txBox="1"/>
          <p:nvPr/>
        </p:nvSpPr>
        <p:spPr>
          <a:xfrm>
            <a:off x="0" y="205008"/>
            <a:ext cx="10800000" cy="14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B5394"/>
                </a:solidFill>
                <a:latin typeface="Comic Sans MS"/>
                <a:ea typeface="Comic Sans MS"/>
                <a:cs typeface="Comic Sans MS"/>
                <a:sym typeface="Comic Sans MS"/>
              </a:rPr>
              <a:t>                   GAME  UP</a:t>
            </a:r>
            <a:endParaRPr sz="4800">
              <a:solidFill>
                <a:srgbClr val="0B5394"/>
              </a:solidFill>
              <a:latin typeface="Comic Sans MS"/>
              <a:ea typeface="Comic Sans MS"/>
              <a:cs typeface="Comic Sans MS"/>
              <a:sym typeface="Comic Sans MS"/>
            </a:endParaRPr>
          </a:p>
          <a:p>
            <a:pPr marL="0" lvl="0" indent="0" algn="l" rtl="0">
              <a:spcBef>
                <a:spcPts val="0"/>
              </a:spcBef>
              <a:spcAft>
                <a:spcPts val="0"/>
              </a:spcAft>
              <a:buNone/>
            </a:pPr>
            <a:r>
              <a:rPr lang="en-GB" sz="1600" b="1">
                <a:solidFill>
                  <a:srgbClr val="0B5394"/>
                </a:solidFill>
                <a:latin typeface="Comic Sans MS"/>
                <a:ea typeface="Comic Sans MS"/>
                <a:cs typeface="Comic Sans MS"/>
                <a:sym typeface="Comic Sans MS"/>
              </a:rPr>
              <a:t>                        Taking back the gaming industry by connecting gamers to publishers</a:t>
            </a:r>
            <a:endParaRPr sz="1600" b="1">
              <a:solidFill>
                <a:srgbClr val="0B5394"/>
              </a:solidFill>
              <a:latin typeface="Comic Sans MS"/>
              <a:ea typeface="Comic Sans MS"/>
              <a:cs typeface="Comic Sans MS"/>
              <a:sym typeface="Comic Sans MS"/>
            </a:endParaRPr>
          </a:p>
        </p:txBody>
      </p:sp>
      <p:sp>
        <p:nvSpPr>
          <p:cNvPr id="56" name="Google Shape;56;p13"/>
          <p:cNvSpPr txBox="1"/>
          <p:nvPr/>
        </p:nvSpPr>
        <p:spPr>
          <a:xfrm>
            <a:off x="56161" y="3045953"/>
            <a:ext cx="3154500" cy="222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b="1">
              <a:solidFill>
                <a:srgbClr val="073763"/>
              </a:solidFill>
              <a:latin typeface="Comic Sans MS"/>
              <a:ea typeface="Comic Sans MS"/>
              <a:cs typeface="Comic Sans MS"/>
              <a:sym typeface="Comic Sans MS"/>
            </a:endParaRPr>
          </a:p>
          <a:p>
            <a:pPr marL="0" lvl="0" indent="0" algn="l" rtl="0">
              <a:spcBef>
                <a:spcPts val="0"/>
              </a:spcBef>
              <a:spcAft>
                <a:spcPts val="0"/>
              </a:spcAft>
              <a:buNone/>
            </a:pPr>
            <a:r>
              <a:rPr lang="en-GB" sz="1800" b="1">
                <a:solidFill>
                  <a:srgbClr val="073763"/>
                </a:solidFill>
                <a:latin typeface="Comic Sans MS"/>
                <a:ea typeface="Comic Sans MS"/>
                <a:cs typeface="Comic Sans MS"/>
                <a:sym typeface="Comic Sans MS"/>
              </a:rPr>
              <a:t>Group 2</a:t>
            </a:r>
            <a:endParaRPr sz="1800" b="1">
              <a:solidFill>
                <a:srgbClr val="073763"/>
              </a:solidFill>
              <a:latin typeface="Comic Sans MS"/>
              <a:ea typeface="Comic Sans MS"/>
              <a:cs typeface="Comic Sans MS"/>
              <a:sym typeface="Comic Sans MS"/>
            </a:endParaRPr>
          </a:p>
          <a:p>
            <a:pPr marL="0" lvl="0" indent="0" algn="l" rtl="0">
              <a:spcBef>
                <a:spcPts val="0"/>
              </a:spcBef>
              <a:spcAft>
                <a:spcPts val="0"/>
              </a:spcAft>
              <a:buNone/>
            </a:pPr>
            <a:r>
              <a:rPr lang="en-GB" sz="1800" b="1">
                <a:solidFill>
                  <a:srgbClr val="073763"/>
                </a:solidFill>
                <a:latin typeface="Comic Sans MS"/>
                <a:ea typeface="Comic Sans MS"/>
                <a:cs typeface="Comic Sans MS"/>
                <a:sym typeface="Comic Sans MS"/>
              </a:rPr>
              <a:t>     </a:t>
            </a:r>
            <a:endParaRPr sz="1800" b="1">
              <a:solidFill>
                <a:srgbClr val="073763"/>
              </a:solidFill>
              <a:latin typeface="Comic Sans MS"/>
              <a:ea typeface="Comic Sans MS"/>
              <a:cs typeface="Comic Sans MS"/>
              <a:sym typeface="Comic Sans MS"/>
            </a:endParaRPr>
          </a:p>
          <a:p>
            <a:pPr marL="0" lvl="0" indent="0" algn="l" rtl="0">
              <a:lnSpc>
                <a:spcPct val="115000"/>
              </a:lnSpc>
              <a:spcBef>
                <a:spcPts val="0"/>
              </a:spcBef>
              <a:spcAft>
                <a:spcPts val="0"/>
              </a:spcAft>
              <a:buNone/>
            </a:pPr>
            <a:r>
              <a:rPr lang="en-GB" sz="1800" b="1">
                <a:solidFill>
                  <a:srgbClr val="073763"/>
                </a:solidFill>
                <a:latin typeface="Comic Sans MS"/>
                <a:ea typeface="Comic Sans MS"/>
                <a:cs typeface="Comic Sans MS"/>
                <a:sym typeface="Comic Sans MS"/>
              </a:rPr>
              <a:t>     Chenyi Xu</a:t>
            </a:r>
            <a:endParaRPr sz="1800" b="1">
              <a:solidFill>
                <a:srgbClr val="073763"/>
              </a:solidFill>
              <a:latin typeface="Comic Sans MS"/>
              <a:ea typeface="Comic Sans MS"/>
              <a:cs typeface="Comic Sans MS"/>
              <a:sym typeface="Comic Sans MS"/>
            </a:endParaRPr>
          </a:p>
          <a:p>
            <a:pPr marL="0" lvl="0" indent="0" algn="l" rtl="0">
              <a:lnSpc>
                <a:spcPct val="115000"/>
              </a:lnSpc>
              <a:spcBef>
                <a:spcPts val="0"/>
              </a:spcBef>
              <a:spcAft>
                <a:spcPts val="0"/>
              </a:spcAft>
              <a:buNone/>
            </a:pPr>
            <a:r>
              <a:rPr lang="en-GB" sz="1800" b="1">
                <a:solidFill>
                  <a:srgbClr val="073763"/>
                </a:solidFill>
                <a:latin typeface="Comic Sans MS"/>
                <a:ea typeface="Comic Sans MS"/>
                <a:cs typeface="Comic Sans MS"/>
                <a:sym typeface="Comic Sans MS"/>
              </a:rPr>
              <a:t>     Royal Nebeker</a:t>
            </a:r>
            <a:endParaRPr sz="1800" b="1">
              <a:solidFill>
                <a:srgbClr val="073763"/>
              </a:solidFill>
              <a:latin typeface="Comic Sans MS"/>
              <a:ea typeface="Comic Sans MS"/>
              <a:cs typeface="Comic Sans MS"/>
              <a:sym typeface="Comic Sans MS"/>
            </a:endParaRPr>
          </a:p>
          <a:p>
            <a:pPr marL="0" lvl="0" indent="0" algn="l" rtl="0">
              <a:lnSpc>
                <a:spcPct val="115000"/>
              </a:lnSpc>
              <a:spcBef>
                <a:spcPts val="0"/>
              </a:spcBef>
              <a:spcAft>
                <a:spcPts val="0"/>
              </a:spcAft>
              <a:buNone/>
            </a:pPr>
            <a:r>
              <a:rPr lang="en-GB" sz="1800" b="1">
                <a:solidFill>
                  <a:srgbClr val="073763"/>
                </a:solidFill>
                <a:latin typeface="Comic Sans MS"/>
                <a:ea typeface="Comic Sans MS"/>
                <a:cs typeface="Comic Sans MS"/>
                <a:sym typeface="Comic Sans MS"/>
              </a:rPr>
              <a:t>     Sahira Zaheen</a:t>
            </a:r>
            <a:endParaRPr sz="1800" b="1">
              <a:solidFill>
                <a:srgbClr val="073763"/>
              </a:solidFill>
              <a:latin typeface="Comic Sans MS"/>
              <a:ea typeface="Comic Sans MS"/>
              <a:cs typeface="Comic Sans MS"/>
              <a:sym typeface="Comic Sans MS"/>
            </a:endParaRPr>
          </a:p>
          <a:p>
            <a:pPr marL="0" lvl="0" indent="457200" algn="l" rtl="0">
              <a:lnSpc>
                <a:spcPct val="115000"/>
              </a:lnSpc>
              <a:spcBef>
                <a:spcPts val="0"/>
              </a:spcBef>
              <a:spcAft>
                <a:spcPts val="0"/>
              </a:spcAft>
              <a:buNone/>
            </a:pPr>
            <a:r>
              <a:rPr lang="en-GB" sz="1800" b="1">
                <a:solidFill>
                  <a:srgbClr val="073763"/>
                </a:solidFill>
                <a:latin typeface="Comic Sans MS"/>
                <a:ea typeface="Comic Sans MS"/>
                <a:cs typeface="Comic Sans MS"/>
                <a:sym typeface="Comic Sans MS"/>
              </a:rPr>
              <a:t> Wei Lin</a:t>
            </a:r>
            <a:endParaRPr sz="1800" b="1">
              <a:solidFill>
                <a:srgbClr val="073763"/>
              </a:solidFill>
              <a:latin typeface="Comic Sans MS"/>
              <a:ea typeface="Comic Sans MS"/>
              <a:cs typeface="Comic Sans MS"/>
              <a:sym typeface="Comic Sans MS"/>
            </a:endParaRPr>
          </a:p>
        </p:txBody>
      </p:sp>
      <p:pic>
        <p:nvPicPr>
          <p:cNvPr id="57" name="Google Shape;57;p13"/>
          <p:cNvPicPr preferRelativeResize="0"/>
          <p:nvPr/>
        </p:nvPicPr>
        <p:blipFill>
          <a:blip r:embed="rId4">
            <a:alphaModFix/>
          </a:blip>
          <a:stretch>
            <a:fillRect/>
          </a:stretch>
        </p:blipFill>
        <p:spPr>
          <a:xfrm>
            <a:off x="162874" y="3844049"/>
            <a:ext cx="430572" cy="398616"/>
          </a:xfrm>
          <a:prstGeom prst="rect">
            <a:avLst/>
          </a:prstGeom>
          <a:noFill/>
          <a:ln>
            <a:noFill/>
          </a:ln>
        </p:spPr>
      </p:pic>
      <p:pic>
        <p:nvPicPr>
          <p:cNvPr id="58" name="Google Shape;58;p13"/>
          <p:cNvPicPr preferRelativeResize="0"/>
          <p:nvPr/>
        </p:nvPicPr>
        <p:blipFill>
          <a:blip r:embed="rId4">
            <a:alphaModFix/>
          </a:blip>
          <a:stretch>
            <a:fillRect/>
          </a:stretch>
        </p:blipFill>
        <p:spPr>
          <a:xfrm>
            <a:off x="162874" y="4172668"/>
            <a:ext cx="364550" cy="364550"/>
          </a:xfrm>
          <a:prstGeom prst="rect">
            <a:avLst/>
          </a:prstGeom>
          <a:noFill/>
          <a:ln>
            <a:noFill/>
          </a:ln>
        </p:spPr>
      </p:pic>
      <p:pic>
        <p:nvPicPr>
          <p:cNvPr id="59" name="Google Shape;59;p13"/>
          <p:cNvPicPr preferRelativeResize="0"/>
          <p:nvPr/>
        </p:nvPicPr>
        <p:blipFill>
          <a:blip r:embed="rId4">
            <a:alphaModFix/>
          </a:blip>
          <a:stretch>
            <a:fillRect/>
          </a:stretch>
        </p:blipFill>
        <p:spPr>
          <a:xfrm>
            <a:off x="162874" y="4453776"/>
            <a:ext cx="364550" cy="364550"/>
          </a:xfrm>
          <a:prstGeom prst="rect">
            <a:avLst/>
          </a:prstGeom>
          <a:noFill/>
          <a:ln>
            <a:noFill/>
          </a:ln>
        </p:spPr>
      </p:pic>
      <p:pic>
        <p:nvPicPr>
          <p:cNvPr id="60" name="Google Shape;60;p13"/>
          <p:cNvPicPr preferRelativeResize="0"/>
          <p:nvPr/>
        </p:nvPicPr>
        <p:blipFill>
          <a:blip r:embed="rId4">
            <a:alphaModFix/>
          </a:blip>
          <a:stretch>
            <a:fillRect/>
          </a:stretch>
        </p:blipFill>
        <p:spPr>
          <a:xfrm>
            <a:off x="162874" y="4818327"/>
            <a:ext cx="364550" cy="364550"/>
          </a:xfrm>
          <a:prstGeom prst="rect">
            <a:avLst/>
          </a:prstGeom>
          <a:noFill/>
          <a:ln>
            <a:noFill/>
          </a:ln>
        </p:spPr>
      </p:pic>
      <p:sp>
        <p:nvSpPr>
          <p:cNvPr id="61" name="Google Shape;61;p13"/>
          <p:cNvSpPr/>
          <p:nvPr/>
        </p:nvSpPr>
        <p:spPr>
          <a:xfrm>
            <a:off x="5300321" y="130375"/>
            <a:ext cx="540000" cy="837900"/>
          </a:xfrm>
          <a:prstGeom prst="up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6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title"/>
          </p:nvPr>
        </p:nvSpPr>
        <p:spPr>
          <a:xfrm>
            <a:off x="228600" y="149075"/>
            <a:ext cx="10203300" cy="73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0B5394"/>
                </a:solidFill>
                <a:latin typeface="Comic Sans MS"/>
                <a:ea typeface="Comic Sans MS"/>
                <a:cs typeface="Comic Sans MS"/>
                <a:sym typeface="Comic Sans MS"/>
              </a:rPr>
              <a:t>Sales Analysis Query</a:t>
            </a:r>
            <a:endParaRPr sz="3000" b="1">
              <a:solidFill>
                <a:srgbClr val="0B5394"/>
              </a:solidFill>
              <a:latin typeface="Comic Sans MS"/>
              <a:ea typeface="Comic Sans MS"/>
              <a:cs typeface="Comic Sans MS"/>
              <a:sym typeface="Comic Sans MS"/>
            </a:endParaRPr>
          </a:p>
        </p:txBody>
      </p:sp>
      <p:sp>
        <p:nvSpPr>
          <p:cNvPr id="143" name="Google Shape;143;p20"/>
          <p:cNvSpPr txBox="1">
            <a:spLocks noGrp="1"/>
          </p:cNvSpPr>
          <p:nvPr>
            <p:ph type="body" idx="1"/>
          </p:nvPr>
        </p:nvSpPr>
        <p:spPr>
          <a:xfrm>
            <a:off x="5164825" y="884675"/>
            <a:ext cx="5244000" cy="182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latin typeface="Times New Roman"/>
                <a:ea typeface="Times New Roman"/>
                <a:cs typeface="Times New Roman"/>
                <a:sym typeface="Times New Roman"/>
              </a:rPr>
              <a:t>Marketing analysts can look into each region and find out which genre is more profitable to do better marketing strategy</a:t>
            </a:r>
            <a:endParaRPr>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r>
              <a:rPr lang="en-GB">
                <a:solidFill>
                  <a:srgbClr val="000000"/>
                </a:solidFill>
                <a:latin typeface="Times New Roman"/>
                <a:ea typeface="Times New Roman"/>
                <a:cs typeface="Times New Roman"/>
                <a:sym typeface="Times New Roman"/>
              </a:rPr>
              <a:t>i.e. action is more profitable in Africa whereas in Australia, shooter is more profitable </a:t>
            </a:r>
            <a:endParaRPr>
              <a:solidFill>
                <a:srgbClr val="000000"/>
              </a:solidFill>
              <a:latin typeface="Times New Roman"/>
              <a:ea typeface="Times New Roman"/>
              <a:cs typeface="Times New Roman"/>
              <a:sym typeface="Times New Roman"/>
            </a:endParaRPr>
          </a:p>
        </p:txBody>
      </p:sp>
      <p:pic>
        <p:nvPicPr>
          <p:cNvPr id="144" name="Google Shape;144;p20"/>
          <p:cNvPicPr preferRelativeResize="0"/>
          <p:nvPr/>
        </p:nvPicPr>
        <p:blipFill rotWithShape="1">
          <a:blip r:embed="rId3">
            <a:alphaModFix/>
          </a:blip>
          <a:srcRect l="34522" t="14716" r="16459" b="15930"/>
          <a:stretch/>
        </p:blipFill>
        <p:spPr>
          <a:xfrm>
            <a:off x="5326225" y="2713250"/>
            <a:ext cx="4035076" cy="3647474"/>
          </a:xfrm>
          <a:prstGeom prst="rect">
            <a:avLst/>
          </a:prstGeom>
          <a:noFill/>
          <a:ln>
            <a:noFill/>
          </a:ln>
        </p:spPr>
      </p:pic>
      <p:pic>
        <p:nvPicPr>
          <p:cNvPr id="145" name="Google Shape;145;p20"/>
          <p:cNvPicPr preferRelativeResize="0"/>
          <p:nvPr/>
        </p:nvPicPr>
        <p:blipFill rotWithShape="1">
          <a:blip r:embed="rId4">
            <a:alphaModFix/>
          </a:blip>
          <a:srcRect l="35119" t="14782" r="12093" b="14754"/>
          <a:stretch/>
        </p:blipFill>
        <p:spPr>
          <a:xfrm>
            <a:off x="228600" y="1292000"/>
            <a:ext cx="4035076" cy="3590875"/>
          </a:xfrm>
          <a:prstGeom prst="rect">
            <a:avLst/>
          </a:prstGeom>
          <a:noFill/>
          <a:ln>
            <a:noFill/>
          </a:ln>
        </p:spPr>
      </p:pic>
      <p:sp>
        <p:nvSpPr>
          <p:cNvPr id="146" name="Google Shape;146;p20"/>
          <p:cNvSpPr/>
          <p:nvPr/>
        </p:nvSpPr>
        <p:spPr>
          <a:xfrm>
            <a:off x="4343200" y="1659750"/>
            <a:ext cx="536700" cy="1890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 name="Google Shape;147;p20"/>
          <p:cNvPicPr preferRelativeResize="0"/>
          <p:nvPr/>
        </p:nvPicPr>
        <p:blipFill rotWithShape="1">
          <a:blip r:embed="rId4">
            <a:alphaModFix/>
          </a:blip>
          <a:srcRect l="89153" t="14781" b="37243"/>
          <a:stretch/>
        </p:blipFill>
        <p:spPr>
          <a:xfrm>
            <a:off x="3568000" y="1341703"/>
            <a:ext cx="1441127" cy="4249548"/>
          </a:xfrm>
          <a:prstGeom prst="rect">
            <a:avLst/>
          </a:prstGeom>
          <a:noFill/>
          <a:ln>
            <a:noFill/>
          </a:ln>
        </p:spPr>
      </p:pic>
      <p:pic>
        <p:nvPicPr>
          <p:cNvPr id="148" name="Google Shape;148;p20"/>
          <p:cNvPicPr preferRelativeResize="0"/>
          <p:nvPr/>
        </p:nvPicPr>
        <p:blipFill rotWithShape="1">
          <a:blip r:embed="rId3">
            <a:alphaModFix/>
          </a:blip>
          <a:srcRect l="88826" t="14719" r="750" b="36019"/>
          <a:stretch/>
        </p:blipFill>
        <p:spPr>
          <a:xfrm>
            <a:off x="9113750" y="2767925"/>
            <a:ext cx="1441127" cy="3438776"/>
          </a:xfrm>
          <a:prstGeom prst="rect">
            <a:avLst/>
          </a:prstGeom>
          <a:noFill/>
          <a:ln>
            <a:noFill/>
          </a:ln>
        </p:spPr>
      </p:pic>
      <p:sp>
        <p:nvSpPr>
          <p:cNvPr id="149" name="Google Shape;149;p20"/>
          <p:cNvSpPr/>
          <p:nvPr/>
        </p:nvSpPr>
        <p:spPr>
          <a:xfrm>
            <a:off x="9113750" y="3011425"/>
            <a:ext cx="795000" cy="2685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p:nvPr/>
        </p:nvSpPr>
        <p:spPr>
          <a:xfrm>
            <a:off x="3630950" y="2040750"/>
            <a:ext cx="795000" cy="2685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368150" y="278699"/>
            <a:ext cx="10063800" cy="66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3000" b="1">
                <a:solidFill>
                  <a:srgbClr val="0B5394"/>
                </a:solidFill>
                <a:latin typeface="Comic Sans MS"/>
                <a:ea typeface="Comic Sans MS"/>
                <a:cs typeface="Comic Sans MS"/>
                <a:sym typeface="Comic Sans MS"/>
              </a:rPr>
              <a:t>Query for Users</a:t>
            </a:r>
            <a:endParaRPr sz="3000" b="1">
              <a:solidFill>
                <a:srgbClr val="0B5394"/>
              </a:solidFill>
              <a:latin typeface="Comic Sans MS"/>
              <a:ea typeface="Comic Sans MS"/>
              <a:cs typeface="Comic Sans MS"/>
              <a:sym typeface="Comic Sans MS"/>
            </a:endParaRPr>
          </a:p>
        </p:txBody>
      </p:sp>
      <p:sp>
        <p:nvSpPr>
          <p:cNvPr id="132" name="Google Shape;132;p19"/>
          <p:cNvSpPr txBox="1">
            <a:spLocks noGrp="1"/>
          </p:cNvSpPr>
          <p:nvPr>
            <p:ph type="body" idx="1"/>
          </p:nvPr>
        </p:nvSpPr>
        <p:spPr>
          <a:xfrm>
            <a:off x="119300" y="1292025"/>
            <a:ext cx="2424900" cy="42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a:ea typeface="Times New Roman"/>
                <a:cs typeface="Times New Roman"/>
                <a:sym typeface="Times New Roman"/>
              </a:rPr>
              <a:t>Users can search for games by their desired genre and also with the download counts to see which game has been downloaded most</a:t>
            </a:r>
            <a:endParaRPr>
              <a:latin typeface="Times New Roman"/>
              <a:ea typeface="Times New Roman"/>
              <a:cs typeface="Times New Roman"/>
              <a:sym typeface="Times New Roman"/>
            </a:endParaRPr>
          </a:p>
          <a:p>
            <a:pPr marL="0" lvl="0" indent="0" algn="l" rtl="0">
              <a:spcBef>
                <a:spcPts val="1600"/>
              </a:spcBef>
              <a:spcAft>
                <a:spcPts val="1600"/>
              </a:spcAft>
              <a:buNone/>
            </a:pPr>
            <a:r>
              <a:rPr lang="en-GB">
                <a:latin typeface="Times New Roman"/>
                <a:ea typeface="Times New Roman"/>
                <a:cs typeface="Times New Roman"/>
                <a:sym typeface="Times New Roman"/>
              </a:rPr>
              <a:t>i.e. users can select fighting from genre and will get the names that have been popular/downloaded before</a:t>
            </a:r>
            <a:endParaRPr>
              <a:latin typeface="Times New Roman"/>
              <a:ea typeface="Times New Roman"/>
              <a:cs typeface="Times New Roman"/>
              <a:sym typeface="Times New Roman"/>
            </a:endParaRPr>
          </a:p>
        </p:txBody>
      </p:sp>
      <p:pic>
        <p:nvPicPr>
          <p:cNvPr id="133" name="Google Shape;133;p19"/>
          <p:cNvPicPr preferRelativeResize="0"/>
          <p:nvPr/>
        </p:nvPicPr>
        <p:blipFill rotWithShape="1">
          <a:blip r:embed="rId3">
            <a:alphaModFix/>
          </a:blip>
          <a:srcRect l="24636" t="14904" b="8858"/>
          <a:stretch/>
        </p:blipFill>
        <p:spPr>
          <a:xfrm>
            <a:off x="2484475" y="837225"/>
            <a:ext cx="4979449" cy="3358300"/>
          </a:xfrm>
          <a:prstGeom prst="rect">
            <a:avLst/>
          </a:prstGeom>
          <a:noFill/>
          <a:ln>
            <a:noFill/>
          </a:ln>
        </p:spPr>
      </p:pic>
      <p:pic>
        <p:nvPicPr>
          <p:cNvPr id="134" name="Google Shape;134;p19"/>
          <p:cNvPicPr preferRelativeResize="0"/>
          <p:nvPr/>
        </p:nvPicPr>
        <p:blipFill rotWithShape="1">
          <a:blip r:embed="rId4">
            <a:alphaModFix/>
          </a:blip>
          <a:srcRect l="24294" t="15080" b="9515"/>
          <a:stretch/>
        </p:blipFill>
        <p:spPr>
          <a:xfrm>
            <a:off x="5625275" y="3044000"/>
            <a:ext cx="5174723" cy="3436001"/>
          </a:xfrm>
          <a:prstGeom prst="rect">
            <a:avLst/>
          </a:prstGeom>
          <a:noFill/>
          <a:ln>
            <a:noFill/>
          </a:ln>
        </p:spPr>
      </p:pic>
      <p:cxnSp>
        <p:nvCxnSpPr>
          <p:cNvPr id="135" name="Google Shape;135;p19"/>
          <p:cNvCxnSpPr/>
          <p:nvPr/>
        </p:nvCxnSpPr>
        <p:spPr>
          <a:xfrm>
            <a:off x="7513625" y="974000"/>
            <a:ext cx="2690700" cy="2095500"/>
          </a:xfrm>
          <a:prstGeom prst="straightConnector1">
            <a:avLst/>
          </a:prstGeom>
          <a:noFill/>
          <a:ln w="9525" cap="flat" cmpd="sng">
            <a:solidFill>
              <a:schemeClr val="dk2"/>
            </a:solidFill>
            <a:prstDash val="solid"/>
            <a:round/>
            <a:headEnd type="none" w="med" len="med"/>
            <a:tailEnd type="triangle" w="med" len="med"/>
          </a:ln>
          <a:effectLst>
            <a:outerShdw blurRad="57150" dist="19050" dir="5400000" algn="bl" rotWithShape="0">
              <a:srgbClr val="000000">
                <a:alpha val="50000"/>
              </a:srgbClr>
            </a:outerShdw>
          </a:effectLst>
        </p:spPr>
      </p:cxnSp>
      <p:sp>
        <p:nvSpPr>
          <p:cNvPr id="136" name="Google Shape;136;p19"/>
          <p:cNvSpPr/>
          <p:nvPr/>
        </p:nvSpPr>
        <p:spPr>
          <a:xfrm>
            <a:off x="6589325" y="745400"/>
            <a:ext cx="924300" cy="4770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9875700" y="2902125"/>
            <a:ext cx="924300" cy="4770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4"/>
          <p:cNvPicPr preferRelativeResize="0"/>
          <p:nvPr/>
        </p:nvPicPr>
        <p:blipFill>
          <a:blip r:embed="rId3">
            <a:alphaModFix/>
          </a:blip>
          <a:stretch>
            <a:fillRect/>
          </a:stretch>
        </p:blipFill>
        <p:spPr>
          <a:xfrm>
            <a:off x="3269100" y="0"/>
            <a:ext cx="2274599" cy="1592226"/>
          </a:xfrm>
          <a:prstGeom prst="rect">
            <a:avLst/>
          </a:prstGeom>
          <a:noFill/>
          <a:ln>
            <a:noFill/>
          </a:ln>
        </p:spPr>
      </p:pic>
      <p:sp>
        <p:nvSpPr>
          <p:cNvPr id="67" name="Google Shape;67;p14"/>
          <p:cNvSpPr txBox="1">
            <a:spLocks noGrp="1"/>
          </p:cNvSpPr>
          <p:nvPr>
            <p:ph type="title"/>
          </p:nvPr>
        </p:nvSpPr>
        <p:spPr>
          <a:xfrm>
            <a:off x="63300" y="0"/>
            <a:ext cx="5339400" cy="354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0B5394"/>
                </a:solidFill>
                <a:latin typeface="Comic Sans MS"/>
                <a:ea typeface="Comic Sans MS"/>
                <a:cs typeface="Comic Sans MS"/>
                <a:sym typeface="Comic Sans MS"/>
              </a:rPr>
              <a:t>Problem</a:t>
            </a:r>
            <a:r>
              <a:rPr lang="en-GB" sz="4800">
                <a:solidFill>
                  <a:srgbClr val="0B5394"/>
                </a:solidFill>
                <a:latin typeface="Comic Sans MS"/>
                <a:ea typeface="Comic Sans MS"/>
                <a:cs typeface="Comic Sans MS"/>
                <a:sym typeface="Comic Sans MS"/>
              </a:rPr>
              <a:t> </a:t>
            </a:r>
            <a:endParaRPr sz="4800">
              <a:solidFill>
                <a:srgbClr val="0B5394"/>
              </a:solidFill>
              <a:latin typeface="Comic Sans MS"/>
              <a:ea typeface="Comic Sans MS"/>
              <a:cs typeface="Comic Sans MS"/>
              <a:sym typeface="Comic Sans MS"/>
            </a:endParaRPr>
          </a:p>
          <a:p>
            <a:pPr marL="0" lvl="0" indent="0" algn="l" rtl="0">
              <a:spcBef>
                <a:spcPts val="0"/>
              </a:spcBef>
              <a:spcAft>
                <a:spcPts val="0"/>
              </a:spcAft>
              <a:buNone/>
            </a:pPr>
            <a:endParaRPr sz="4800">
              <a:solidFill>
                <a:srgbClr val="0B5394"/>
              </a:solidFill>
              <a:latin typeface="Comic Sans MS"/>
              <a:ea typeface="Comic Sans MS"/>
              <a:cs typeface="Comic Sans MS"/>
              <a:sym typeface="Comic Sans MS"/>
            </a:endParaRPr>
          </a:p>
        </p:txBody>
      </p:sp>
      <p:pic>
        <p:nvPicPr>
          <p:cNvPr id="68" name="Google Shape;68;p14"/>
          <p:cNvPicPr preferRelativeResize="0"/>
          <p:nvPr/>
        </p:nvPicPr>
        <p:blipFill>
          <a:blip r:embed="rId4">
            <a:alphaModFix/>
          </a:blip>
          <a:stretch>
            <a:fillRect/>
          </a:stretch>
        </p:blipFill>
        <p:spPr>
          <a:xfrm>
            <a:off x="0" y="3705774"/>
            <a:ext cx="6361200" cy="2741675"/>
          </a:xfrm>
          <a:prstGeom prst="rect">
            <a:avLst/>
          </a:prstGeom>
          <a:noFill/>
          <a:ln>
            <a:noFill/>
          </a:ln>
        </p:spPr>
      </p:pic>
      <p:sp>
        <p:nvSpPr>
          <p:cNvPr id="69" name="Google Shape;69;p14"/>
          <p:cNvSpPr txBox="1">
            <a:spLocks noGrp="1"/>
          </p:cNvSpPr>
          <p:nvPr>
            <p:ph type="body" idx="2"/>
          </p:nvPr>
        </p:nvSpPr>
        <p:spPr>
          <a:xfrm>
            <a:off x="3028650" y="1429128"/>
            <a:ext cx="7530900" cy="4363997"/>
          </a:xfrm>
          <a:prstGeom prst="rect">
            <a:avLst/>
          </a:prstGeom>
        </p:spPr>
        <p:txBody>
          <a:bodyPr spcFirstLastPara="1" wrap="square" lIns="91425" tIns="91425" rIns="91425" bIns="91425" anchor="t" anchorCtr="0">
            <a:noAutofit/>
          </a:bodyPr>
          <a:lstStyle/>
          <a:p>
            <a:pPr marL="0" lvl="0" indent="0" algn="r" rtl="0">
              <a:spcBef>
                <a:spcPts val="1200"/>
              </a:spcBef>
              <a:spcAft>
                <a:spcPts val="0"/>
              </a:spcAft>
              <a:buClr>
                <a:schemeClr val="dk1"/>
              </a:buClr>
              <a:buSzPts val="1100"/>
              <a:buFont typeface="Arial"/>
              <a:buNone/>
            </a:pPr>
            <a:endParaRPr sz="2200" dirty="0">
              <a:solidFill>
                <a:srgbClr val="000000"/>
              </a:solidFill>
            </a:endParaRPr>
          </a:p>
          <a:p>
            <a:pPr marL="0" lvl="0" indent="0" algn="r" rtl="0">
              <a:spcBef>
                <a:spcPts val="1200"/>
              </a:spcBef>
              <a:spcAft>
                <a:spcPts val="0"/>
              </a:spcAft>
              <a:buClr>
                <a:schemeClr val="dk1"/>
              </a:buClr>
              <a:buSzPts val="1100"/>
              <a:buFont typeface="Arial"/>
              <a:buNone/>
            </a:pPr>
            <a:r>
              <a:rPr lang="en-GB" sz="2200" dirty="0">
                <a:solidFill>
                  <a:srgbClr val="000000"/>
                </a:solidFill>
                <a:latin typeface="Times New Roman"/>
                <a:ea typeface="Times New Roman"/>
                <a:cs typeface="Times New Roman"/>
                <a:sym typeface="Times New Roman"/>
              </a:rPr>
              <a:t>Massive marketing budgets drowning out small publishers</a:t>
            </a:r>
            <a:endParaRPr lang="en-US" sz="2200" dirty="0">
              <a:solidFill>
                <a:srgbClr val="000000"/>
              </a:solidFill>
              <a:latin typeface="Times New Roman"/>
              <a:ea typeface="Times New Roman"/>
              <a:cs typeface="Times New Roman"/>
              <a:sym typeface="Times New Roman"/>
            </a:endParaRPr>
          </a:p>
          <a:p>
            <a:pPr marL="0" lvl="0" indent="0" algn="r" rtl="0">
              <a:spcBef>
                <a:spcPts val="1200"/>
              </a:spcBef>
              <a:spcAft>
                <a:spcPts val="0"/>
              </a:spcAft>
              <a:buClr>
                <a:schemeClr val="dk1"/>
              </a:buClr>
              <a:buSzPts val="1100"/>
              <a:buFont typeface="Arial"/>
              <a:buNone/>
            </a:pPr>
            <a:r>
              <a:rPr lang="en-US" sz="2200" dirty="0">
                <a:solidFill>
                  <a:srgbClr val="000000"/>
                </a:solidFill>
                <a:latin typeface="Times New Roman"/>
                <a:ea typeface="Times New Roman"/>
                <a:cs typeface="Times New Roman"/>
                <a:sym typeface="Times New Roman"/>
              </a:rPr>
              <a:t> Reviews are purchased and paid for</a:t>
            </a:r>
          </a:p>
          <a:p>
            <a:pPr marL="0" lvl="0" indent="0" algn="r" rtl="0">
              <a:spcBef>
                <a:spcPts val="1200"/>
              </a:spcBef>
              <a:spcAft>
                <a:spcPts val="0"/>
              </a:spcAft>
              <a:buClr>
                <a:schemeClr val="dk1"/>
              </a:buClr>
              <a:buSzPts val="1100"/>
              <a:buFont typeface="Arial"/>
              <a:buNone/>
            </a:pPr>
            <a:r>
              <a:rPr lang="en-GB" sz="2200" dirty="0">
                <a:solidFill>
                  <a:srgbClr val="000000"/>
                </a:solidFill>
                <a:latin typeface="Times New Roman"/>
                <a:ea typeface="Times New Roman"/>
                <a:cs typeface="Times New Roman"/>
                <a:sym typeface="Times New Roman"/>
              </a:rPr>
              <a:t> The same franchise repeatedly</a:t>
            </a:r>
            <a:endParaRPr lang="en-US" sz="2200" dirty="0">
              <a:solidFill>
                <a:srgbClr val="000000"/>
              </a:solidFill>
              <a:latin typeface="Times New Roman"/>
              <a:ea typeface="Times New Roman"/>
              <a:cs typeface="Times New Roman"/>
              <a:sym typeface="Times New Roman"/>
            </a:endParaRPr>
          </a:p>
          <a:p>
            <a:pPr marL="0" lvl="0" indent="0" algn="r" rtl="0">
              <a:spcBef>
                <a:spcPts val="1200"/>
              </a:spcBef>
              <a:spcAft>
                <a:spcPts val="0"/>
              </a:spcAft>
              <a:buClr>
                <a:schemeClr val="dk1"/>
              </a:buClr>
              <a:buSzPts val="1100"/>
              <a:buFont typeface="Arial"/>
              <a:buNone/>
            </a:pPr>
            <a:r>
              <a:rPr lang="en-GB" sz="2200" dirty="0">
                <a:solidFill>
                  <a:srgbClr val="000000"/>
                </a:solidFill>
                <a:latin typeface="Times New Roman"/>
                <a:ea typeface="Times New Roman"/>
                <a:cs typeface="Times New Roman"/>
                <a:sym typeface="Times New Roman"/>
              </a:rPr>
              <a:t>·     </a:t>
            </a:r>
            <a:r>
              <a:rPr lang="en-US" sz="2200" dirty="0">
                <a:solidFill>
                  <a:srgbClr val="000000"/>
                </a:solidFill>
                <a:latin typeface="Times New Roman"/>
                <a:ea typeface="Times New Roman"/>
                <a:cs typeface="Times New Roman"/>
                <a:sym typeface="Times New Roman"/>
              </a:rPr>
              <a:t>  Innovation is lacking</a:t>
            </a:r>
          </a:p>
          <a:p>
            <a:pPr marL="0" lvl="0" indent="0" algn="r" rtl="0">
              <a:spcBef>
                <a:spcPts val="1200"/>
              </a:spcBef>
              <a:spcAft>
                <a:spcPts val="1200"/>
              </a:spcAft>
              <a:buClr>
                <a:schemeClr val="dk1"/>
              </a:buClr>
              <a:buSzPts val="1100"/>
              <a:buFont typeface="Arial"/>
              <a:buNone/>
            </a:pPr>
            <a:endParaRPr sz="2200" dirty="0">
              <a:solidFill>
                <a:srgbClr val="000000"/>
              </a:solidFill>
              <a:latin typeface="Times New Roman"/>
              <a:ea typeface="Times New Roman"/>
              <a:cs typeface="Times New Roman"/>
              <a:sym typeface="Times New Roman"/>
            </a:endParaRPr>
          </a:p>
        </p:txBody>
      </p:sp>
      <p:sp>
        <p:nvSpPr>
          <p:cNvPr id="7" name="Google Shape;78;p15">
            <a:extLst>
              <a:ext uri="{FF2B5EF4-FFF2-40B4-BE49-F238E27FC236}">
                <a16:creationId xmlns:a16="http://schemas.microsoft.com/office/drawing/2014/main" id="{ABD5D63D-C887-4BAF-AE67-389FC1C59288}"/>
              </a:ext>
            </a:extLst>
          </p:cNvPr>
          <p:cNvSpPr/>
          <p:nvPr/>
        </p:nvSpPr>
        <p:spPr>
          <a:xfrm rot="10800000">
            <a:off x="3358677" y="2312757"/>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8;p15">
            <a:extLst>
              <a:ext uri="{FF2B5EF4-FFF2-40B4-BE49-F238E27FC236}">
                <a16:creationId xmlns:a16="http://schemas.microsoft.com/office/drawing/2014/main" id="{0A0D01CA-C09F-4535-8341-8FBE53BE8BCE}"/>
              </a:ext>
            </a:extLst>
          </p:cNvPr>
          <p:cNvSpPr/>
          <p:nvPr/>
        </p:nvSpPr>
        <p:spPr>
          <a:xfrm rot="10800000">
            <a:off x="5841487" y="2879129"/>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8;p15">
            <a:extLst>
              <a:ext uri="{FF2B5EF4-FFF2-40B4-BE49-F238E27FC236}">
                <a16:creationId xmlns:a16="http://schemas.microsoft.com/office/drawing/2014/main" id="{83FDF1EA-7189-484B-840E-6B16F22F0C62}"/>
              </a:ext>
            </a:extLst>
          </p:cNvPr>
          <p:cNvSpPr/>
          <p:nvPr/>
        </p:nvSpPr>
        <p:spPr>
          <a:xfrm rot="10800000">
            <a:off x="6477328" y="3393627"/>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8;p15">
            <a:extLst>
              <a:ext uri="{FF2B5EF4-FFF2-40B4-BE49-F238E27FC236}">
                <a16:creationId xmlns:a16="http://schemas.microsoft.com/office/drawing/2014/main" id="{4501FF11-5220-464F-B48A-76E797B14D93}"/>
              </a:ext>
            </a:extLst>
          </p:cNvPr>
          <p:cNvSpPr/>
          <p:nvPr/>
        </p:nvSpPr>
        <p:spPr>
          <a:xfrm rot="10800000">
            <a:off x="7458341" y="3942111"/>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p:nvPr/>
        </p:nvSpPr>
        <p:spPr>
          <a:xfrm>
            <a:off x="0" y="104225"/>
            <a:ext cx="10800000" cy="637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0B5394"/>
                </a:solidFill>
                <a:latin typeface="Comic Sans MS"/>
                <a:ea typeface="Comic Sans MS"/>
                <a:cs typeface="Comic Sans MS"/>
                <a:sym typeface="Comic Sans MS"/>
              </a:rPr>
              <a:t>  Mission</a:t>
            </a:r>
            <a:endParaRPr sz="3000" b="1">
              <a:solidFill>
                <a:srgbClr val="0B5394"/>
              </a:solidFill>
              <a:latin typeface="Comic Sans MS"/>
              <a:ea typeface="Comic Sans MS"/>
              <a:cs typeface="Comic Sans MS"/>
              <a:sym typeface="Comic Sans MS"/>
            </a:endParaRPr>
          </a:p>
          <a:p>
            <a:pPr marL="0" lvl="0" indent="0" algn="l" rtl="0">
              <a:spcBef>
                <a:spcPts val="0"/>
              </a:spcBef>
              <a:spcAft>
                <a:spcPts val="0"/>
              </a:spcAft>
              <a:buNone/>
            </a:pPr>
            <a:endParaRPr sz="1800">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GB" sz="1800">
                <a:latin typeface="Times New Roman"/>
                <a:ea typeface="Times New Roman"/>
                <a:cs typeface="Times New Roman"/>
                <a:sym typeface="Times New Roman"/>
              </a:rPr>
              <a:t>“Taking back the gaming industry by connecting gamers to publishers from every corner of the world using honest gamer-generated information to unlock all achievements.”</a:t>
            </a:r>
            <a:endParaRPr sz="1600">
              <a:solidFill>
                <a:srgbClr val="0B5394"/>
              </a:solidFill>
              <a:latin typeface="Comic Sans MS"/>
              <a:ea typeface="Comic Sans MS"/>
              <a:cs typeface="Comic Sans MS"/>
              <a:sym typeface="Comic Sans MS"/>
            </a:endParaRPr>
          </a:p>
          <a:p>
            <a:pPr marL="0" lvl="0" indent="0" algn="l" rtl="0">
              <a:spcBef>
                <a:spcPts val="0"/>
              </a:spcBef>
              <a:spcAft>
                <a:spcPts val="0"/>
              </a:spcAft>
              <a:buClr>
                <a:schemeClr val="dk1"/>
              </a:buClr>
              <a:buSzPts val="1100"/>
              <a:buFont typeface="Arial"/>
              <a:buNone/>
            </a:pPr>
            <a:r>
              <a:rPr lang="en-GB" sz="1600">
                <a:solidFill>
                  <a:srgbClr val="0B5394"/>
                </a:solidFill>
                <a:latin typeface="Comic Sans MS"/>
                <a:ea typeface="Comic Sans MS"/>
                <a:cs typeface="Comic Sans MS"/>
                <a:sym typeface="Comic Sans MS"/>
              </a:rPr>
              <a:t> </a:t>
            </a:r>
            <a:endParaRPr sz="1600">
              <a:solidFill>
                <a:srgbClr val="0B5394"/>
              </a:solidFill>
              <a:latin typeface="Comic Sans MS"/>
              <a:ea typeface="Comic Sans MS"/>
              <a:cs typeface="Comic Sans MS"/>
              <a:sym typeface="Comic Sans MS"/>
            </a:endParaRPr>
          </a:p>
          <a:p>
            <a:pPr marL="0" lvl="0" indent="0" algn="l" rtl="0">
              <a:spcBef>
                <a:spcPts val="0"/>
              </a:spcBef>
              <a:spcAft>
                <a:spcPts val="0"/>
              </a:spcAft>
              <a:buClr>
                <a:schemeClr val="dk1"/>
              </a:buClr>
              <a:buSzPts val="1100"/>
              <a:buFont typeface="Arial"/>
              <a:buNone/>
            </a:pPr>
            <a:r>
              <a:rPr lang="en-GB" sz="1600">
                <a:solidFill>
                  <a:srgbClr val="0B5394"/>
                </a:solidFill>
                <a:latin typeface="Comic Sans MS"/>
                <a:ea typeface="Comic Sans MS"/>
                <a:cs typeface="Comic Sans MS"/>
                <a:sym typeface="Comic Sans MS"/>
              </a:rPr>
              <a:t> </a:t>
            </a:r>
            <a:endParaRPr sz="1600">
              <a:solidFill>
                <a:srgbClr val="0B5394"/>
              </a:solidFill>
              <a:latin typeface="Comic Sans MS"/>
              <a:ea typeface="Comic Sans MS"/>
              <a:cs typeface="Comic Sans MS"/>
              <a:sym typeface="Comic Sans MS"/>
            </a:endParaRPr>
          </a:p>
          <a:p>
            <a:pPr marL="0" lvl="0" indent="0" algn="l" rtl="0">
              <a:spcBef>
                <a:spcPts val="0"/>
              </a:spcBef>
              <a:spcAft>
                <a:spcPts val="0"/>
              </a:spcAft>
              <a:buNone/>
            </a:pPr>
            <a:endParaRPr sz="1600">
              <a:solidFill>
                <a:srgbClr val="0B5394"/>
              </a:solidFill>
              <a:latin typeface="Comic Sans MS"/>
              <a:ea typeface="Comic Sans MS"/>
              <a:cs typeface="Comic Sans MS"/>
              <a:sym typeface="Comic Sans MS"/>
            </a:endParaRPr>
          </a:p>
          <a:p>
            <a:pPr marL="0" lvl="0" indent="0" algn="l" rtl="0">
              <a:spcBef>
                <a:spcPts val="0"/>
              </a:spcBef>
              <a:spcAft>
                <a:spcPts val="0"/>
              </a:spcAft>
              <a:buNone/>
            </a:pPr>
            <a:r>
              <a:rPr lang="en-GB" b="1">
                <a:latin typeface="Times New Roman"/>
                <a:ea typeface="Times New Roman"/>
                <a:cs typeface="Times New Roman"/>
                <a:sym typeface="Times New Roman"/>
              </a:rPr>
              <a:t>Maintaining Review Integrity</a:t>
            </a:r>
            <a:endParaRPr b="1">
              <a:latin typeface="Times New Roman"/>
              <a:ea typeface="Times New Roman"/>
              <a:cs typeface="Times New Roman"/>
              <a:sym typeface="Times New Roman"/>
            </a:endParaRPr>
          </a:p>
          <a:p>
            <a:pPr marL="0" lvl="0" indent="0" algn="l" rtl="0">
              <a:spcBef>
                <a:spcPts val="0"/>
              </a:spcBef>
              <a:spcAft>
                <a:spcPts val="0"/>
              </a:spcAft>
              <a:buNone/>
            </a:pPr>
            <a:r>
              <a:rPr lang="en-GB">
                <a:latin typeface="Times New Roman"/>
                <a:ea typeface="Times New Roman"/>
                <a:cs typeface="Times New Roman"/>
                <a:sym typeface="Times New Roman"/>
              </a:rPr>
              <a:t>Equal rating policy for games </a:t>
            </a:r>
            <a:endParaRPr>
              <a:latin typeface="Times New Roman"/>
              <a:ea typeface="Times New Roman"/>
              <a:cs typeface="Times New Roman"/>
              <a:sym typeface="Times New Roman"/>
            </a:endParaRPr>
          </a:p>
          <a:p>
            <a:pPr marL="0" lvl="0" indent="0" algn="l" rtl="0">
              <a:spcBef>
                <a:spcPts val="0"/>
              </a:spcBef>
              <a:spcAft>
                <a:spcPts val="0"/>
              </a:spcAft>
              <a:buNone/>
            </a:pPr>
            <a:r>
              <a:rPr lang="en-GB">
                <a:latin typeface="Times New Roman"/>
                <a:ea typeface="Times New Roman"/>
                <a:cs typeface="Times New Roman"/>
                <a:sym typeface="Times New Roman"/>
              </a:rPr>
              <a:t>across big &amp; small publishers </a:t>
            </a:r>
            <a:endParaRPr>
              <a:latin typeface="Times New Roman"/>
              <a:ea typeface="Times New Roman"/>
              <a:cs typeface="Times New Roman"/>
              <a:sym typeface="Times New Roman"/>
            </a:endParaRPr>
          </a:p>
          <a:p>
            <a:pPr marL="0" lvl="0" indent="0" algn="l" rtl="0">
              <a:spcBef>
                <a:spcPts val="0"/>
              </a:spcBef>
              <a:spcAft>
                <a:spcPts val="0"/>
              </a:spcAft>
              <a:buNone/>
            </a:pPr>
            <a:r>
              <a:rPr lang="en-GB">
                <a:latin typeface="Times New Roman"/>
                <a:ea typeface="Times New Roman"/>
                <a:cs typeface="Times New Roman"/>
                <a:sym typeface="Times New Roman"/>
              </a:rPr>
              <a:t>and games</a:t>
            </a:r>
            <a:endParaRPr sz="1800">
              <a:latin typeface="Times New Roman"/>
              <a:ea typeface="Times New Roman"/>
              <a:cs typeface="Times New Roman"/>
              <a:sym typeface="Times New Roman"/>
            </a:endParaRPr>
          </a:p>
          <a:p>
            <a:pPr marL="0" lvl="0" indent="0" algn="l" rtl="0">
              <a:spcBef>
                <a:spcPts val="0"/>
              </a:spcBef>
              <a:spcAft>
                <a:spcPts val="0"/>
              </a:spcAft>
              <a:buNone/>
            </a:pPr>
            <a:endParaRPr>
              <a:solidFill>
                <a:srgbClr val="0B5394"/>
              </a:solidFill>
              <a:latin typeface="Comic Sans MS"/>
              <a:ea typeface="Comic Sans MS"/>
              <a:cs typeface="Comic Sans MS"/>
              <a:sym typeface="Comic Sans MS"/>
            </a:endParaRPr>
          </a:p>
        </p:txBody>
      </p:sp>
      <p:pic>
        <p:nvPicPr>
          <p:cNvPr id="76" name="Google Shape;76;p15"/>
          <p:cNvPicPr preferRelativeResize="0"/>
          <p:nvPr/>
        </p:nvPicPr>
        <p:blipFill rotWithShape="1">
          <a:blip r:embed="rId3">
            <a:alphaModFix/>
          </a:blip>
          <a:srcRect l="23067" t="6028" r="23868" b="8697"/>
          <a:stretch/>
        </p:blipFill>
        <p:spPr>
          <a:xfrm>
            <a:off x="2919250" y="1527475"/>
            <a:ext cx="3554375" cy="3032500"/>
          </a:xfrm>
          <a:prstGeom prst="rect">
            <a:avLst/>
          </a:prstGeom>
          <a:noFill/>
          <a:ln>
            <a:noFill/>
          </a:ln>
        </p:spPr>
      </p:pic>
      <p:sp>
        <p:nvSpPr>
          <p:cNvPr id="77" name="Google Shape;77;p15"/>
          <p:cNvSpPr/>
          <p:nvPr/>
        </p:nvSpPr>
        <p:spPr>
          <a:xfrm>
            <a:off x="2372125" y="2419625"/>
            <a:ext cx="778800" cy="289500"/>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rot="10800000">
            <a:off x="6410725" y="2343425"/>
            <a:ext cx="778800" cy="289500"/>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txBox="1"/>
          <p:nvPr/>
        </p:nvSpPr>
        <p:spPr>
          <a:xfrm>
            <a:off x="7265725" y="2031250"/>
            <a:ext cx="3318000" cy="151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Times New Roman"/>
                <a:ea typeface="Times New Roman"/>
                <a:cs typeface="Times New Roman"/>
                <a:sym typeface="Times New Roman"/>
              </a:rPr>
              <a:t>Estimate of Internet-use</a:t>
            </a:r>
            <a:endParaRPr b="1">
              <a:latin typeface="Times New Roman"/>
              <a:ea typeface="Times New Roman"/>
              <a:cs typeface="Times New Roman"/>
              <a:sym typeface="Times New Roman"/>
            </a:endParaRPr>
          </a:p>
          <a:p>
            <a:pPr marL="0" lvl="0" indent="0" algn="l" rtl="0">
              <a:spcBef>
                <a:spcPts val="0"/>
              </a:spcBef>
              <a:spcAft>
                <a:spcPts val="0"/>
              </a:spcAft>
              <a:buNone/>
            </a:pPr>
            <a:r>
              <a:rPr lang="en-GB">
                <a:latin typeface="Times New Roman"/>
                <a:ea typeface="Times New Roman"/>
                <a:cs typeface="Times New Roman"/>
                <a:sym typeface="Times New Roman"/>
              </a:rPr>
              <a:t>Plan ahead and improve cost estimates for downloading the game using internet</a:t>
            </a:r>
            <a:endParaRPr>
              <a:latin typeface="Times New Roman"/>
              <a:ea typeface="Times New Roman"/>
              <a:cs typeface="Times New Roman"/>
              <a:sym typeface="Times New Roman"/>
            </a:endParaRPr>
          </a:p>
        </p:txBody>
      </p:sp>
      <p:sp>
        <p:nvSpPr>
          <p:cNvPr id="80" name="Google Shape;80;p15"/>
          <p:cNvSpPr txBox="1"/>
          <p:nvPr/>
        </p:nvSpPr>
        <p:spPr>
          <a:xfrm>
            <a:off x="3015350" y="4407575"/>
            <a:ext cx="3784200" cy="2072700"/>
          </a:xfrm>
          <a:prstGeom prst="rect">
            <a:avLst/>
          </a:prstGeom>
          <a:noFill/>
          <a:ln>
            <a:noFill/>
          </a:ln>
        </p:spPr>
        <p:txBody>
          <a:bodyPr spcFirstLastPara="1" wrap="square" lIns="91425" tIns="91425" rIns="91425" bIns="91425" anchor="t" anchorCtr="0">
            <a:noAutofit/>
          </a:bodyPr>
          <a:lstStyle/>
          <a:p>
            <a:pPr marL="0" lvl="0" indent="457200" algn="l" rtl="0">
              <a:spcBef>
                <a:spcPts val="0"/>
              </a:spcBef>
              <a:spcAft>
                <a:spcPts val="0"/>
              </a:spcAft>
              <a:buNone/>
            </a:pPr>
            <a:endParaRPr sz="1800" b="1">
              <a:solidFill>
                <a:schemeClr val="dk1"/>
              </a:solidFill>
              <a:latin typeface="Comic Sans MS"/>
              <a:ea typeface="Comic Sans MS"/>
              <a:cs typeface="Comic Sans MS"/>
              <a:sym typeface="Comic Sans MS"/>
            </a:endParaRPr>
          </a:p>
          <a:p>
            <a:pPr marL="0" lvl="0" indent="457200" algn="l" rtl="0">
              <a:spcBef>
                <a:spcPts val="0"/>
              </a:spcBef>
              <a:spcAft>
                <a:spcPts val="0"/>
              </a:spcAft>
              <a:buNone/>
            </a:pPr>
            <a:endParaRPr sz="1800" b="1">
              <a:solidFill>
                <a:schemeClr val="dk1"/>
              </a:solidFill>
              <a:latin typeface="Comic Sans MS"/>
              <a:ea typeface="Comic Sans MS"/>
              <a:cs typeface="Comic Sans MS"/>
              <a:sym typeface="Comic Sans MS"/>
            </a:endParaRPr>
          </a:p>
          <a:p>
            <a:pPr marL="0" lvl="0" indent="457200" algn="l" rtl="0">
              <a:spcBef>
                <a:spcPts val="0"/>
              </a:spcBef>
              <a:spcAft>
                <a:spcPts val="0"/>
              </a:spcAft>
              <a:buNone/>
            </a:pPr>
            <a:endParaRPr sz="1800" b="1">
              <a:solidFill>
                <a:schemeClr val="dk1"/>
              </a:solidFill>
              <a:latin typeface="Comic Sans MS"/>
              <a:ea typeface="Comic Sans MS"/>
              <a:cs typeface="Comic Sans MS"/>
              <a:sym typeface="Comic Sans MS"/>
            </a:endParaRPr>
          </a:p>
          <a:p>
            <a:pPr marL="0" lvl="0" indent="457200" algn="l" rtl="0">
              <a:spcBef>
                <a:spcPts val="0"/>
              </a:spcBef>
              <a:spcAft>
                <a:spcPts val="0"/>
              </a:spcAft>
              <a:buNone/>
            </a:pPr>
            <a:r>
              <a:rPr lang="en-GB" b="1">
                <a:latin typeface="Times New Roman"/>
                <a:ea typeface="Times New Roman"/>
                <a:cs typeface="Times New Roman"/>
                <a:sym typeface="Times New Roman"/>
              </a:rPr>
              <a:t>Easily found genre</a:t>
            </a:r>
            <a:endParaRPr b="1">
              <a:latin typeface="Times New Roman"/>
              <a:ea typeface="Times New Roman"/>
              <a:cs typeface="Times New Roman"/>
              <a:sym typeface="Times New Roman"/>
            </a:endParaRPr>
          </a:p>
          <a:p>
            <a:pPr marL="457200" lvl="0" indent="0" algn="l" rtl="0">
              <a:spcBef>
                <a:spcPts val="0"/>
              </a:spcBef>
              <a:spcAft>
                <a:spcPts val="0"/>
              </a:spcAft>
              <a:buNone/>
            </a:pPr>
            <a:r>
              <a:rPr lang="en-GB">
                <a:latin typeface="Times New Roman"/>
                <a:ea typeface="Times New Roman"/>
                <a:cs typeface="Times New Roman"/>
                <a:sym typeface="Times New Roman"/>
              </a:rPr>
              <a:t>Search favourite genre and find games from small to big publishers from all over the world</a:t>
            </a:r>
            <a:endParaRPr>
              <a:latin typeface="Times New Roman"/>
              <a:ea typeface="Times New Roman"/>
              <a:cs typeface="Times New Roman"/>
              <a:sym typeface="Times New Roman"/>
            </a:endParaRPr>
          </a:p>
        </p:txBody>
      </p:sp>
      <p:sp>
        <p:nvSpPr>
          <p:cNvPr id="81" name="Google Shape;81;p15"/>
          <p:cNvSpPr/>
          <p:nvPr/>
        </p:nvSpPr>
        <p:spPr>
          <a:xfrm rot="5400000" flipH="1">
            <a:off x="4419900" y="4652225"/>
            <a:ext cx="778800" cy="289500"/>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4380150" y="1603425"/>
            <a:ext cx="893700" cy="778800"/>
          </a:xfrm>
          <a:prstGeom prst="ellipse">
            <a:avLst/>
          </a:prstGeom>
          <a:solidFill>
            <a:srgbClr val="CC412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b="1">
              <a:solidFill>
                <a:srgbClr val="FFFFFF"/>
              </a:solidFill>
            </a:endParaRPr>
          </a:p>
        </p:txBody>
      </p:sp>
      <p:sp>
        <p:nvSpPr>
          <p:cNvPr id="83" name="Google Shape;83;p15"/>
          <p:cNvSpPr/>
          <p:nvPr/>
        </p:nvSpPr>
        <p:spPr>
          <a:xfrm>
            <a:off x="3150925" y="2107450"/>
            <a:ext cx="989400" cy="837900"/>
          </a:xfrm>
          <a:prstGeom prst="ellipse">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3200125" y="3234125"/>
            <a:ext cx="940200" cy="778800"/>
          </a:xfrm>
          <a:prstGeom prst="ellipse">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5513775" y="2107450"/>
            <a:ext cx="893700" cy="837900"/>
          </a:xfrm>
          <a:prstGeom prst="ellipse">
            <a:avLst/>
          </a:prstGeom>
          <a:solidFill>
            <a:srgbClr val="45818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4380150" y="3781175"/>
            <a:ext cx="893700" cy="778800"/>
          </a:xfrm>
          <a:prstGeom prst="ellipse">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5513775" y="3234125"/>
            <a:ext cx="893700" cy="778800"/>
          </a:xfrm>
          <a:prstGeom prst="ellipse">
            <a:avLst/>
          </a:prstGeom>
          <a:solidFill>
            <a:srgbClr val="A64D7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txBox="1"/>
          <p:nvPr/>
        </p:nvSpPr>
        <p:spPr>
          <a:xfrm>
            <a:off x="4357225" y="1584625"/>
            <a:ext cx="1042800" cy="28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FFFFFF"/>
                </a:solidFill>
              </a:rPr>
              <a:t> </a:t>
            </a:r>
            <a:endParaRPr b="1">
              <a:solidFill>
                <a:srgbClr val="FFFFFF"/>
              </a:solidFill>
            </a:endParaRPr>
          </a:p>
          <a:p>
            <a:pPr marL="0" lvl="0" indent="0" algn="l" rtl="0">
              <a:spcBef>
                <a:spcPts val="0"/>
              </a:spcBef>
              <a:spcAft>
                <a:spcPts val="0"/>
              </a:spcAft>
              <a:buNone/>
            </a:pPr>
            <a:r>
              <a:rPr lang="en-GB" b="1">
                <a:solidFill>
                  <a:srgbClr val="FFFFFF"/>
                </a:solidFill>
              </a:rPr>
              <a:t>  Review</a:t>
            </a:r>
            <a:endParaRPr b="1">
              <a:solidFill>
                <a:srgbClr val="FFFFFF"/>
              </a:solidFill>
            </a:endParaRPr>
          </a:p>
        </p:txBody>
      </p:sp>
      <p:sp>
        <p:nvSpPr>
          <p:cNvPr id="89" name="Google Shape;89;p15"/>
          <p:cNvSpPr txBox="1"/>
          <p:nvPr/>
        </p:nvSpPr>
        <p:spPr>
          <a:xfrm>
            <a:off x="3160250" y="2063625"/>
            <a:ext cx="940200" cy="47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FFFFFF"/>
                </a:solidFill>
              </a:rPr>
              <a:t> Integrity </a:t>
            </a:r>
            <a:endParaRPr b="1">
              <a:solidFill>
                <a:srgbClr val="FFFFFF"/>
              </a:solidFill>
            </a:endParaRPr>
          </a:p>
          <a:p>
            <a:pPr marL="0" lvl="0" indent="0" algn="l" rtl="0">
              <a:spcBef>
                <a:spcPts val="0"/>
              </a:spcBef>
              <a:spcAft>
                <a:spcPts val="0"/>
              </a:spcAft>
              <a:buNone/>
            </a:pPr>
            <a:r>
              <a:rPr lang="en-GB" b="1">
                <a:solidFill>
                  <a:srgbClr val="FFFFFF"/>
                </a:solidFill>
              </a:rPr>
              <a:t>     Of </a:t>
            </a:r>
            <a:endParaRPr b="1">
              <a:solidFill>
                <a:srgbClr val="FFFFFF"/>
              </a:solidFill>
            </a:endParaRPr>
          </a:p>
          <a:p>
            <a:pPr marL="0" lvl="0" indent="0" algn="l" rtl="0">
              <a:spcBef>
                <a:spcPts val="0"/>
              </a:spcBef>
              <a:spcAft>
                <a:spcPts val="0"/>
              </a:spcAft>
              <a:buNone/>
            </a:pPr>
            <a:r>
              <a:rPr lang="en-GB" b="1">
                <a:solidFill>
                  <a:srgbClr val="FFFFFF"/>
                </a:solidFill>
              </a:rPr>
              <a:t>  Review</a:t>
            </a:r>
            <a:endParaRPr b="1">
              <a:solidFill>
                <a:srgbClr val="FFFFFF"/>
              </a:solidFill>
            </a:endParaRPr>
          </a:p>
        </p:txBody>
      </p:sp>
      <p:sp>
        <p:nvSpPr>
          <p:cNvPr id="90" name="Google Shape;90;p15"/>
          <p:cNvSpPr txBox="1"/>
          <p:nvPr/>
        </p:nvSpPr>
        <p:spPr>
          <a:xfrm>
            <a:off x="5512975" y="2083575"/>
            <a:ext cx="989400" cy="47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b="1">
              <a:solidFill>
                <a:srgbClr val="FFFFFF"/>
              </a:solidFill>
            </a:endParaRPr>
          </a:p>
          <a:p>
            <a:pPr marL="0" lvl="0" indent="0" algn="l" rtl="0">
              <a:spcBef>
                <a:spcPts val="0"/>
              </a:spcBef>
              <a:spcAft>
                <a:spcPts val="0"/>
              </a:spcAft>
              <a:buNone/>
            </a:pPr>
            <a:r>
              <a:rPr lang="en-GB" b="1">
                <a:solidFill>
                  <a:srgbClr val="FFFFFF"/>
                </a:solidFill>
              </a:rPr>
              <a:t>Internet</a:t>
            </a:r>
            <a:endParaRPr b="1">
              <a:solidFill>
                <a:srgbClr val="FFFFFF"/>
              </a:solidFill>
            </a:endParaRPr>
          </a:p>
          <a:p>
            <a:pPr marL="0" lvl="0" indent="0" algn="l" rtl="0">
              <a:spcBef>
                <a:spcPts val="0"/>
              </a:spcBef>
              <a:spcAft>
                <a:spcPts val="0"/>
              </a:spcAft>
              <a:buNone/>
            </a:pPr>
            <a:r>
              <a:rPr lang="en-GB" b="1">
                <a:solidFill>
                  <a:srgbClr val="FFFFFF"/>
                </a:solidFill>
              </a:rPr>
              <a:t>  Usage</a:t>
            </a:r>
            <a:endParaRPr b="1">
              <a:solidFill>
                <a:srgbClr val="FFFFFF"/>
              </a:solidFill>
            </a:endParaRPr>
          </a:p>
        </p:txBody>
      </p:sp>
      <p:sp>
        <p:nvSpPr>
          <p:cNvPr id="91" name="Google Shape;91;p15"/>
          <p:cNvSpPr txBox="1"/>
          <p:nvPr/>
        </p:nvSpPr>
        <p:spPr>
          <a:xfrm>
            <a:off x="5532925" y="3157700"/>
            <a:ext cx="893700" cy="47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  </a:t>
            </a:r>
            <a:endParaRPr/>
          </a:p>
          <a:p>
            <a:pPr marL="0" lvl="0" indent="0" algn="l" rtl="0">
              <a:spcBef>
                <a:spcPts val="0"/>
              </a:spcBef>
              <a:spcAft>
                <a:spcPts val="0"/>
              </a:spcAft>
              <a:buNone/>
            </a:pPr>
            <a:r>
              <a:rPr lang="en-GB" b="1">
                <a:solidFill>
                  <a:srgbClr val="FFFFFF"/>
                </a:solidFill>
              </a:rPr>
              <a:t>  Game </a:t>
            </a:r>
            <a:endParaRPr b="1">
              <a:solidFill>
                <a:srgbClr val="FFFFFF"/>
              </a:solidFill>
            </a:endParaRPr>
          </a:p>
          <a:p>
            <a:pPr marL="0" lvl="0" indent="0" algn="l" rtl="0">
              <a:spcBef>
                <a:spcPts val="0"/>
              </a:spcBef>
              <a:spcAft>
                <a:spcPts val="0"/>
              </a:spcAft>
              <a:buNone/>
            </a:pPr>
            <a:r>
              <a:rPr lang="en-GB" b="1">
                <a:solidFill>
                  <a:srgbClr val="FFFFFF"/>
                </a:solidFill>
              </a:rPr>
              <a:t>   Size</a:t>
            </a:r>
            <a:endParaRPr b="1">
              <a:solidFill>
                <a:srgbClr val="FFFFFF"/>
              </a:solidFill>
            </a:endParaRPr>
          </a:p>
        </p:txBody>
      </p:sp>
      <p:sp>
        <p:nvSpPr>
          <p:cNvPr id="92" name="Google Shape;92;p15"/>
          <p:cNvSpPr txBox="1"/>
          <p:nvPr/>
        </p:nvSpPr>
        <p:spPr>
          <a:xfrm>
            <a:off x="4316675" y="3778350"/>
            <a:ext cx="9402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   </a:t>
            </a:r>
            <a:r>
              <a:rPr lang="en-GB" b="1">
                <a:solidFill>
                  <a:srgbClr val="FFFFFF"/>
                </a:solidFill>
              </a:rPr>
              <a:t>Genre</a:t>
            </a:r>
            <a:endParaRPr b="1">
              <a:solidFill>
                <a:srgbClr val="FFFFFF"/>
              </a:solidFill>
            </a:endParaRPr>
          </a:p>
        </p:txBody>
      </p:sp>
      <p:sp>
        <p:nvSpPr>
          <p:cNvPr id="93" name="Google Shape;93;p15"/>
          <p:cNvSpPr txBox="1"/>
          <p:nvPr/>
        </p:nvSpPr>
        <p:spPr>
          <a:xfrm>
            <a:off x="3144300" y="3157700"/>
            <a:ext cx="1042800" cy="54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FFFFFF"/>
                </a:solidFill>
              </a:rPr>
              <a:t>   </a:t>
            </a:r>
            <a:endParaRPr b="1">
              <a:solidFill>
                <a:srgbClr val="FFFFFF"/>
              </a:solidFill>
            </a:endParaRPr>
          </a:p>
          <a:p>
            <a:pPr marL="0" lvl="0" indent="0" algn="l" rtl="0">
              <a:spcBef>
                <a:spcPts val="0"/>
              </a:spcBef>
              <a:spcAft>
                <a:spcPts val="0"/>
              </a:spcAft>
              <a:buNone/>
            </a:pPr>
            <a:r>
              <a:rPr lang="en-GB" b="1">
                <a:solidFill>
                  <a:srgbClr val="FFFFFF"/>
                </a:solidFill>
              </a:rPr>
              <a:t>   Rating</a:t>
            </a:r>
            <a:endParaRPr b="1">
              <a:solidFill>
                <a:srgbClr val="FFFFFF"/>
              </a:solidFill>
            </a:endParaRPr>
          </a:p>
        </p:txBody>
      </p:sp>
      <p:sp>
        <p:nvSpPr>
          <p:cNvPr id="94" name="Google Shape;94;p15"/>
          <p:cNvSpPr/>
          <p:nvPr/>
        </p:nvSpPr>
        <p:spPr>
          <a:xfrm rot="5400000">
            <a:off x="3348050" y="2989100"/>
            <a:ext cx="557700" cy="166500"/>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rot="5400000">
            <a:off x="5681175" y="3047100"/>
            <a:ext cx="591600" cy="208500"/>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367981" y="241160"/>
            <a:ext cx="10063800" cy="72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dirty="0">
                <a:latin typeface="Comic Sans MS"/>
                <a:ea typeface="Comic Sans MS"/>
                <a:cs typeface="Comic Sans MS"/>
                <a:sym typeface="Comic Sans MS"/>
              </a:rPr>
              <a:t> </a:t>
            </a:r>
            <a:r>
              <a:rPr lang="en-GB" sz="3000" b="1" dirty="0">
                <a:solidFill>
                  <a:srgbClr val="0B5394"/>
                </a:solidFill>
                <a:latin typeface="Comic Sans MS"/>
                <a:ea typeface="Comic Sans MS"/>
                <a:cs typeface="Comic Sans MS"/>
                <a:sym typeface="Comic Sans MS"/>
              </a:rPr>
              <a:t>Conceptual Diagram</a:t>
            </a:r>
            <a:endParaRPr sz="3000" b="1" dirty="0">
              <a:solidFill>
                <a:srgbClr val="0B5394"/>
              </a:solidFill>
              <a:latin typeface="Comic Sans MS"/>
              <a:ea typeface="Comic Sans MS"/>
              <a:cs typeface="Comic Sans MS"/>
              <a:sym typeface="Comic Sans MS"/>
            </a:endParaRPr>
          </a:p>
        </p:txBody>
      </p:sp>
      <p:pic>
        <p:nvPicPr>
          <p:cNvPr id="4" name="Picture 3" descr="A picture containing text, whiteboard&#10;&#10;Description automatically generated">
            <a:extLst>
              <a:ext uri="{FF2B5EF4-FFF2-40B4-BE49-F238E27FC236}">
                <a16:creationId xmlns:a16="http://schemas.microsoft.com/office/drawing/2014/main" id="{F7B8530C-1231-FA45-871B-6B195A123F58}"/>
              </a:ext>
            </a:extLst>
          </p:cNvPr>
          <p:cNvPicPr>
            <a:picLocks noChangeAspect="1"/>
          </p:cNvPicPr>
          <p:nvPr/>
        </p:nvPicPr>
        <p:blipFill>
          <a:blip r:embed="rId3"/>
          <a:stretch>
            <a:fillRect/>
          </a:stretch>
        </p:blipFill>
        <p:spPr>
          <a:xfrm>
            <a:off x="1873586" y="1084828"/>
            <a:ext cx="6717756" cy="503831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368150" y="60775"/>
            <a:ext cx="10063800" cy="6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a:latin typeface="Comic Sans MS"/>
                <a:ea typeface="Comic Sans MS"/>
                <a:cs typeface="Comic Sans MS"/>
                <a:sym typeface="Comic Sans MS"/>
              </a:rPr>
              <a:t> </a:t>
            </a:r>
            <a:r>
              <a:rPr lang="en-GB" sz="3000" b="1">
                <a:solidFill>
                  <a:srgbClr val="0B5394"/>
                </a:solidFill>
                <a:latin typeface="Comic Sans MS"/>
                <a:ea typeface="Comic Sans MS"/>
                <a:cs typeface="Comic Sans MS"/>
                <a:sym typeface="Comic Sans MS"/>
              </a:rPr>
              <a:t>Physical Diagram</a:t>
            </a:r>
            <a:endParaRPr sz="3000" b="1">
              <a:solidFill>
                <a:srgbClr val="0B5394"/>
              </a:solidFill>
              <a:latin typeface="Comic Sans MS"/>
              <a:ea typeface="Comic Sans MS"/>
              <a:cs typeface="Comic Sans MS"/>
              <a:sym typeface="Comic Sans MS"/>
            </a:endParaRPr>
          </a:p>
        </p:txBody>
      </p:sp>
      <p:pic>
        <p:nvPicPr>
          <p:cNvPr id="101" name="Google Shape;101;p16"/>
          <p:cNvPicPr preferRelativeResize="0"/>
          <p:nvPr/>
        </p:nvPicPr>
        <p:blipFill>
          <a:blip r:embed="rId3">
            <a:alphaModFix/>
          </a:blip>
          <a:stretch>
            <a:fillRect/>
          </a:stretch>
        </p:blipFill>
        <p:spPr>
          <a:xfrm>
            <a:off x="1740700" y="740875"/>
            <a:ext cx="7555551" cy="5739125"/>
          </a:xfrm>
          <a:prstGeom prst="rect">
            <a:avLst/>
          </a:prstGeom>
          <a:noFill/>
          <a:ln>
            <a:noFill/>
          </a:ln>
        </p:spPr>
      </p:pic>
      <p:pic>
        <p:nvPicPr>
          <p:cNvPr id="102" name="Google Shape;102;p16"/>
          <p:cNvPicPr preferRelativeResize="0"/>
          <p:nvPr/>
        </p:nvPicPr>
        <p:blipFill>
          <a:blip r:embed="rId4">
            <a:alphaModFix/>
          </a:blip>
          <a:stretch>
            <a:fillRect/>
          </a:stretch>
        </p:blipFill>
        <p:spPr>
          <a:xfrm>
            <a:off x="6487300" y="700100"/>
            <a:ext cx="1877000" cy="1890600"/>
          </a:xfrm>
          <a:prstGeom prst="rect">
            <a:avLst/>
          </a:prstGeom>
          <a:noFill/>
          <a:ln>
            <a:noFill/>
          </a:ln>
        </p:spPr>
      </p:pic>
      <p:sp>
        <p:nvSpPr>
          <p:cNvPr id="103" name="Google Shape;103;p16"/>
          <p:cNvSpPr txBox="1"/>
          <p:nvPr/>
        </p:nvSpPr>
        <p:spPr>
          <a:xfrm>
            <a:off x="8460650" y="899150"/>
            <a:ext cx="1391700" cy="68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0000"/>
                </a:solidFill>
              </a:rPr>
              <a:t>Revenue Fact Table</a:t>
            </a:r>
            <a:endParaRPr>
              <a:solidFill>
                <a:srgbClr val="FF0000"/>
              </a:solidFill>
            </a:endParaRPr>
          </a:p>
        </p:txBody>
      </p:sp>
      <p:pic>
        <p:nvPicPr>
          <p:cNvPr id="104" name="Google Shape;104;p16"/>
          <p:cNvPicPr preferRelativeResize="0"/>
          <p:nvPr/>
        </p:nvPicPr>
        <p:blipFill>
          <a:blip r:embed="rId5">
            <a:alphaModFix/>
          </a:blip>
          <a:stretch>
            <a:fillRect/>
          </a:stretch>
        </p:blipFill>
        <p:spPr>
          <a:xfrm>
            <a:off x="1605050" y="3203250"/>
            <a:ext cx="3718750" cy="3157225"/>
          </a:xfrm>
          <a:prstGeom prst="rect">
            <a:avLst/>
          </a:prstGeom>
          <a:noFill/>
          <a:ln>
            <a:noFill/>
          </a:ln>
        </p:spPr>
      </p:pic>
      <p:sp>
        <p:nvSpPr>
          <p:cNvPr id="105" name="Google Shape;105;p16"/>
          <p:cNvSpPr txBox="1"/>
          <p:nvPr/>
        </p:nvSpPr>
        <p:spPr>
          <a:xfrm>
            <a:off x="420225" y="4299075"/>
            <a:ext cx="1391700" cy="68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351C75"/>
                </a:solidFill>
              </a:rPr>
              <a:t>Game related tables</a:t>
            </a:r>
            <a:endParaRPr>
              <a:solidFill>
                <a:srgbClr val="351C75"/>
              </a:solidFill>
            </a:endParaRPr>
          </a:p>
        </p:txBody>
      </p:sp>
      <p:pic>
        <p:nvPicPr>
          <p:cNvPr id="106" name="Google Shape;106;p16"/>
          <p:cNvPicPr preferRelativeResize="0"/>
          <p:nvPr/>
        </p:nvPicPr>
        <p:blipFill>
          <a:blip r:embed="rId6">
            <a:alphaModFix/>
          </a:blip>
          <a:stretch>
            <a:fillRect/>
          </a:stretch>
        </p:blipFill>
        <p:spPr>
          <a:xfrm>
            <a:off x="5616950" y="3240000"/>
            <a:ext cx="3436690" cy="3239175"/>
          </a:xfrm>
          <a:prstGeom prst="rect">
            <a:avLst/>
          </a:prstGeom>
          <a:noFill/>
          <a:ln>
            <a:noFill/>
          </a:ln>
        </p:spPr>
      </p:pic>
      <p:sp>
        <p:nvSpPr>
          <p:cNvPr id="107" name="Google Shape;107;p16"/>
          <p:cNvSpPr txBox="1"/>
          <p:nvPr/>
        </p:nvSpPr>
        <p:spPr>
          <a:xfrm>
            <a:off x="9051925" y="4249300"/>
            <a:ext cx="1391700" cy="68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38761D"/>
                </a:solidFill>
              </a:rPr>
              <a:t>User related tables</a:t>
            </a:r>
            <a:endParaRPr>
              <a:solidFill>
                <a:srgbClr val="38761D"/>
              </a:solidFill>
            </a:endParaRPr>
          </a:p>
        </p:txBody>
      </p:sp>
      <p:pic>
        <p:nvPicPr>
          <p:cNvPr id="108" name="Google Shape;108;p16"/>
          <p:cNvPicPr preferRelativeResize="0"/>
          <p:nvPr/>
        </p:nvPicPr>
        <p:blipFill>
          <a:blip r:embed="rId7">
            <a:alphaModFix/>
          </a:blip>
          <a:stretch>
            <a:fillRect/>
          </a:stretch>
        </p:blipFill>
        <p:spPr>
          <a:xfrm>
            <a:off x="1648350" y="975352"/>
            <a:ext cx="4662573" cy="2071050"/>
          </a:xfrm>
          <a:prstGeom prst="rect">
            <a:avLst/>
          </a:prstGeom>
          <a:noFill/>
          <a:ln>
            <a:noFill/>
          </a:ln>
        </p:spPr>
      </p:pic>
      <p:sp>
        <p:nvSpPr>
          <p:cNvPr id="109" name="Google Shape;109;p16"/>
          <p:cNvSpPr txBox="1"/>
          <p:nvPr/>
        </p:nvSpPr>
        <p:spPr>
          <a:xfrm>
            <a:off x="476325" y="1451525"/>
            <a:ext cx="1391700" cy="68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E69138"/>
                </a:solidFill>
              </a:rPr>
              <a:t>Sponsorship related tables</a:t>
            </a:r>
            <a:endParaRPr>
              <a:solidFill>
                <a:srgbClr val="E69138"/>
              </a:solidFill>
            </a:endParaRPr>
          </a:p>
        </p:txBody>
      </p:sp>
    </p:spTree>
    <p:extLst>
      <p:ext uri="{BB962C8B-B14F-4D97-AF65-F5344CB8AC3E}">
        <p14:creationId xmlns:p14="http://schemas.microsoft.com/office/powerpoint/2010/main" val="1871729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dirty="0">
                <a:latin typeface="Comic Sans MS"/>
                <a:ea typeface="Comic Sans MS"/>
                <a:cs typeface="Comic Sans MS"/>
                <a:sym typeface="Comic Sans MS"/>
              </a:rPr>
              <a:t> </a:t>
            </a:r>
            <a:r>
              <a:rPr lang="en-GB" sz="3000" b="1" dirty="0">
                <a:solidFill>
                  <a:srgbClr val="0B5394"/>
                </a:solidFill>
                <a:latin typeface="Comic Sans MS"/>
                <a:ea typeface="Comic Sans MS"/>
                <a:cs typeface="Comic Sans MS"/>
                <a:sym typeface="Comic Sans MS"/>
              </a:rPr>
              <a:t>Business Rules</a:t>
            </a:r>
            <a:endParaRPr sz="3000" b="1" dirty="0">
              <a:solidFill>
                <a:srgbClr val="0B5394"/>
              </a:solidFill>
              <a:latin typeface="Comic Sans MS"/>
              <a:ea typeface="Comic Sans MS"/>
              <a:cs typeface="Comic Sans MS"/>
              <a:sym typeface="Comic Sans MS"/>
            </a:endParaRPr>
          </a:p>
        </p:txBody>
      </p:sp>
      <p:sp>
        <p:nvSpPr>
          <p:cNvPr id="2" name="Text Placeholder 1">
            <a:extLst>
              <a:ext uri="{FF2B5EF4-FFF2-40B4-BE49-F238E27FC236}">
                <a16:creationId xmlns:a16="http://schemas.microsoft.com/office/drawing/2014/main" id="{65AC6700-7B89-8244-91C7-A2A4A4943ABC}"/>
              </a:ext>
            </a:extLst>
          </p:cNvPr>
          <p:cNvSpPr>
            <a:spLocks noGrp="1"/>
          </p:cNvSpPr>
          <p:nvPr>
            <p:ph type="body" idx="1"/>
          </p:nvPr>
        </p:nvSpPr>
        <p:spPr/>
        <p:txBody>
          <a:bodyPr/>
          <a:lstStyle/>
          <a:p>
            <a:pPr marL="114300" indent="0">
              <a:buNone/>
            </a:pPr>
            <a:r>
              <a:rPr lang="en-US" b="1" dirty="0"/>
              <a:t>   Sponsorship</a:t>
            </a:r>
            <a:endParaRPr lang="en-US" dirty="0"/>
          </a:p>
          <a:p>
            <a:pPr marL="114300" indent="0">
              <a:buNone/>
            </a:pPr>
            <a:r>
              <a:rPr lang="en-US" dirty="0"/>
              <a:t>	Publishers can sponsor in one or many ways, i.e., financial sponsorship, media sponsorship, event sponsorship, etc. Groups that handle sponsorship can only access the information about sponsorship. </a:t>
            </a:r>
          </a:p>
          <a:p>
            <a:pPr marL="114300" indent="0">
              <a:buNone/>
            </a:pPr>
            <a:r>
              <a:rPr lang="en-US" b="1" dirty="0"/>
              <a:t>    Users</a:t>
            </a:r>
            <a:endParaRPr lang="en-US" dirty="0"/>
          </a:p>
          <a:p>
            <a:pPr marL="114300" indent="0">
              <a:buNone/>
            </a:pPr>
            <a:r>
              <a:rPr lang="en-US" dirty="0"/>
              <a:t>	Users have to sign in for a user account and cannot have more than one account with one email ID. </a:t>
            </a:r>
          </a:p>
          <a:p>
            <a:pPr marL="114300" indent="0">
              <a:buNone/>
            </a:pPr>
            <a:r>
              <a:rPr lang="en-US" b="1" dirty="0"/>
              <a:t>    Review </a:t>
            </a:r>
            <a:endParaRPr lang="en-US" dirty="0"/>
          </a:p>
          <a:p>
            <a:pPr marL="114300" indent="0">
              <a:buNone/>
            </a:pPr>
            <a:r>
              <a:rPr lang="en-US" dirty="0"/>
              <a:t>	Review is an integral part of this database as its purpose is to facilitate users with their desired games regardless of popularity. As such, securing integrity of reviews is the main goal, therefore, users cannot review a game more than once. </a:t>
            </a:r>
            <a:br>
              <a:rPr lang="en-US" dirty="0"/>
            </a:br>
            <a:br>
              <a:rPr lang="en-US" dirty="0"/>
            </a:br>
            <a:endParaRPr lang="en-US" dirty="0"/>
          </a:p>
        </p:txBody>
      </p:sp>
      <p:sp>
        <p:nvSpPr>
          <p:cNvPr id="4" name="Google Shape;78;p15">
            <a:extLst>
              <a:ext uri="{FF2B5EF4-FFF2-40B4-BE49-F238E27FC236}">
                <a16:creationId xmlns:a16="http://schemas.microsoft.com/office/drawing/2014/main" id="{55530218-0D76-417A-AD18-1E95B88A9A0B}"/>
              </a:ext>
            </a:extLst>
          </p:cNvPr>
          <p:cNvSpPr/>
          <p:nvPr/>
        </p:nvSpPr>
        <p:spPr>
          <a:xfrm rot="10800000">
            <a:off x="294532" y="1586471"/>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8;p15">
            <a:extLst>
              <a:ext uri="{FF2B5EF4-FFF2-40B4-BE49-F238E27FC236}">
                <a16:creationId xmlns:a16="http://schemas.microsoft.com/office/drawing/2014/main" id="{E7E008A5-FBAB-446E-980B-9EF8CD0E3429}"/>
              </a:ext>
            </a:extLst>
          </p:cNvPr>
          <p:cNvSpPr/>
          <p:nvPr/>
        </p:nvSpPr>
        <p:spPr>
          <a:xfrm rot="10800000">
            <a:off x="295536" y="2847061"/>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8;p15">
            <a:extLst>
              <a:ext uri="{FF2B5EF4-FFF2-40B4-BE49-F238E27FC236}">
                <a16:creationId xmlns:a16="http://schemas.microsoft.com/office/drawing/2014/main" id="{2CF3A9CE-DF03-4942-9A5A-F59FC9ECBB50}"/>
              </a:ext>
            </a:extLst>
          </p:cNvPr>
          <p:cNvSpPr/>
          <p:nvPr/>
        </p:nvSpPr>
        <p:spPr>
          <a:xfrm rot="10800000">
            <a:off x="313703" y="3803839"/>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2828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dirty="0">
                <a:latin typeface="Comic Sans MS"/>
                <a:ea typeface="Comic Sans MS"/>
                <a:cs typeface="Comic Sans MS"/>
                <a:sym typeface="Comic Sans MS"/>
              </a:rPr>
              <a:t> </a:t>
            </a:r>
            <a:r>
              <a:rPr lang="en-GB" sz="3000" b="1" dirty="0">
                <a:solidFill>
                  <a:srgbClr val="0B5394"/>
                </a:solidFill>
                <a:latin typeface="Comic Sans MS"/>
                <a:ea typeface="Comic Sans MS"/>
                <a:cs typeface="Comic Sans MS"/>
                <a:sym typeface="Comic Sans MS"/>
              </a:rPr>
              <a:t>Business Rules</a:t>
            </a:r>
            <a:endParaRPr sz="3000" b="1" dirty="0">
              <a:solidFill>
                <a:srgbClr val="0B5394"/>
              </a:solidFill>
              <a:latin typeface="Comic Sans MS"/>
              <a:ea typeface="Comic Sans MS"/>
              <a:cs typeface="Comic Sans MS"/>
              <a:sym typeface="Comic Sans MS"/>
            </a:endParaRPr>
          </a:p>
        </p:txBody>
      </p:sp>
      <p:sp>
        <p:nvSpPr>
          <p:cNvPr id="2" name="Text Placeholder 1">
            <a:extLst>
              <a:ext uri="{FF2B5EF4-FFF2-40B4-BE49-F238E27FC236}">
                <a16:creationId xmlns:a16="http://schemas.microsoft.com/office/drawing/2014/main" id="{65AC6700-7B89-8244-91C7-A2A4A4943ABC}"/>
              </a:ext>
            </a:extLst>
          </p:cNvPr>
          <p:cNvSpPr>
            <a:spLocks noGrp="1"/>
          </p:cNvSpPr>
          <p:nvPr>
            <p:ph type="body" idx="1"/>
          </p:nvPr>
        </p:nvSpPr>
        <p:spPr/>
        <p:txBody>
          <a:bodyPr/>
          <a:lstStyle/>
          <a:p>
            <a:pPr marL="114300" indent="0">
              <a:buNone/>
            </a:pPr>
            <a:r>
              <a:rPr lang="en-US" b="1" dirty="0"/>
              <a:t>   Recommendation</a:t>
            </a:r>
            <a:endParaRPr lang="en-US" dirty="0"/>
          </a:p>
          <a:p>
            <a:pPr marL="114300" indent="0">
              <a:buNone/>
            </a:pPr>
            <a:r>
              <a:rPr lang="en-US" dirty="0"/>
              <a:t>	Recommendations will be sent to users according to their search and download history. Recommendation (similar genre’s game) sending time cannot precede user’s download time.</a:t>
            </a:r>
          </a:p>
          <a:p>
            <a:pPr marL="114300" indent="0">
              <a:buNone/>
            </a:pPr>
            <a:r>
              <a:rPr lang="en-US" b="1" dirty="0"/>
              <a:t>    Invoices  </a:t>
            </a:r>
            <a:endParaRPr lang="en-US" dirty="0"/>
          </a:p>
          <a:p>
            <a:pPr marL="114300" indent="0">
              <a:buNone/>
            </a:pPr>
            <a:r>
              <a:rPr lang="en-US" dirty="0"/>
              <a:t>	Invoices are billed to a publisher only after the related games are downloaded by the user​. Invoices are sent on a weekly basis. </a:t>
            </a:r>
          </a:p>
          <a:p>
            <a:pPr marL="114300" indent="0">
              <a:buNone/>
            </a:pPr>
            <a:r>
              <a:rPr lang="en-US" b="1" dirty="0"/>
              <a:t>    Employees</a:t>
            </a:r>
            <a:endParaRPr lang="en-US" dirty="0"/>
          </a:p>
          <a:p>
            <a:pPr marL="114300" indent="0">
              <a:buNone/>
            </a:pPr>
            <a:r>
              <a:rPr lang="en-US" dirty="0"/>
              <a:t>	Employees may be assigned to groups/teams in one department. However, they may not work in more than two groups and cannot be managed by more than two managers.</a:t>
            </a:r>
          </a:p>
          <a:p>
            <a:pPr marL="114300" indent="0">
              <a:buNone/>
            </a:pPr>
            <a:br>
              <a:rPr lang="en-US" dirty="0"/>
            </a:br>
            <a:br>
              <a:rPr lang="en-US" dirty="0"/>
            </a:br>
            <a:br>
              <a:rPr lang="en-US" dirty="0"/>
            </a:br>
            <a:endParaRPr lang="en-US" dirty="0"/>
          </a:p>
        </p:txBody>
      </p:sp>
      <p:sp>
        <p:nvSpPr>
          <p:cNvPr id="4" name="Google Shape;78;p15">
            <a:extLst>
              <a:ext uri="{FF2B5EF4-FFF2-40B4-BE49-F238E27FC236}">
                <a16:creationId xmlns:a16="http://schemas.microsoft.com/office/drawing/2014/main" id="{B719F1B3-8904-4302-8F8A-70086C917FA6}"/>
              </a:ext>
            </a:extLst>
          </p:cNvPr>
          <p:cNvSpPr/>
          <p:nvPr/>
        </p:nvSpPr>
        <p:spPr>
          <a:xfrm rot="10800000">
            <a:off x="258196" y="1586471"/>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8;p15">
            <a:extLst>
              <a:ext uri="{FF2B5EF4-FFF2-40B4-BE49-F238E27FC236}">
                <a16:creationId xmlns:a16="http://schemas.microsoft.com/office/drawing/2014/main" id="{595F8A00-F71F-407F-9FE2-05D3C9B9FC44}"/>
              </a:ext>
            </a:extLst>
          </p:cNvPr>
          <p:cNvSpPr/>
          <p:nvPr/>
        </p:nvSpPr>
        <p:spPr>
          <a:xfrm rot="10800000">
            <a:off x="301594" y="3488950"/>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8;p15">
            <a:extLst>
              <a:ext uri="{FF2B5EF4-FFF2-40B4-BE49-F238E27FC236}">
                <a16:creationId xmlns:a16="http://schemas.microsoft.com/office/drawing/2014/main" id="{FE32BED8-43A8-47BF-92D0-A83FE19D9CC3}"/>
              </a:ext>
            </a:extLst>
          </p:cNvPr>
          <p:cNvSpPr/>
          <p:nvPr/>
        </p:nvSpPr>
        <p:spPr>
          <a:xfrm rot="10800000">
            <a:off x="296547" y="2545280"/>
            <a:ext cx="432136" cy="224162"/>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805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249375" y="221711"/>
            <a:ext cx="10063800" cy="72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0B5394"/>
                </a:solidFill>
                <a:latin typeface="Comic Sans MS"/>
                <a:ea typeface="Comic Sans MS"/>
                <a:cs typeface="Comic Sans MS"/>
                <a:sym typeface="Comic Sans MS"/>
              </a:rPr>
              <a:t>Analytical Query</a:t>
            </a:r>
            <a:endParaRPr sz="3000" b="1">
              <a:solidFill>
                <a:srgbClr val="0B5394"/>
              </a:solidFill>
              <a:latin typeface="Comic Sans MS"/>
              <a:ea typeface="Comic Sans MS"/>
              <a:cs typeface="Comic Sans MS"/>
              <a:sym typeface="Comic Sans MS"/>
            </a:endParaRPr>
          </a:p>
          <a:p>
            <a:pPr marL="0" lvl="0" indent="0" algn="l" rtl="0">
              <a:spcBef>
                <a:spcPts val="0"/>
              </a:spcBef>
              <a:spcAft>
                <a:spcPts val="0"/>
              </a:spcAft>
              <a:buClr>
                <a:schemeClr val="dk1"/>
              </a:buClr>
              <a:buSzPts val="1100"/>
              <a:buFont typeface="Arial"/>
              <a:buNone/>
            </a:pPr>
            <a:endParaRPr sz="3000" b="1">
              <a:solidFill>
                <a:srgbClr val="0B5394"/>
              </a:solidFill>
              <a:latin typeface="Comic Sans MS"/>
              <a:ea typeface="Comic Sans MS"/>
              <a:cs typeface="Comic Sans MS"/>
              <a:sym typeface="Comic Sans MS"/>
            </a:endParaRPr>
          </a:p>
          <a:p>
            <a:pPr marL="0" lvl="0" indent="0" algn="l" rtl="0">
              <a:spcBef>
                <a:spcPts val="0"/>
              </a:spcBef>
              <a:spcAft>
                <a:spcPts val="0"/>
              </a:spcAft>
              <a:buNone/>
            </a:pPr>
            <a:endParaRPr/>
          </a:p>
        </p:txBody>
      </p:sp>
      <p:sp>
        <p:nvSpPr>
          <p:cNvPr id="115" name="Google Shape;115;p17"/>
          <p:cNvSpPr txBox="1">
            <a:spLocks noGrp="1"/>
          </p:cNvSpPr>
          <p:nvPr>
            <p:ph type="body" idx="1"/>
          </p:nvPr>
        </p:nvSpPr>
        <p:spPr>
          <a:xfrm>
            <a:off x="50750" y="791675"/>
            <a:ext cx="4963800" cy="11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The purpose of this query is to create a view that displays the total number of users by region. Employees can use this information to better plan their strategy around the regions.</a:t>
            </a:r>
            <a:endParaRPr sz="1200">
              <a:solidFill>
                <a:schemeClr val="dk1"/>
              </a:solidFill>
              <a:latin typeface="Times New Roman"/>
              <a:ea typeface="Times New Roman"/>
              <a:cs typeface="Times New Roman"/>
              <a:sym typeface="Times New Roman"/>
            </a:endParaRPr>
          </a:p>
          <a:p>
            <a:pPr marL="0" lvl="0" indent="0" algn="l" rtl="0">
              <a:spcBef>
                <a:spcPts val="0"/>
              </a:spcBef>
              <a:spcAft>
                <a:spcPts val="1600"/>
              </a:spcAft>
              <a:buNone/>
            </a:pPr>
            <a:endParaRPr/>
          </a:p>
        </p:txBody>
      </p:sp>
      <p:pic>
        <p:nvPicPr>
          <p:cNvPr id="116" name="Google Shape;116;p17"/>
          <p:cNvPicPr preferRelativeResize="0"/>
          <p:nvPr/>
        </p:nvPicPr>
        <p:blipFill>
          <a:blip r:embed="rId3">
            <a:alphaModFix/>
          </a:blip>
          <a:stretch>
            <a:fillRect/>
          </a:stretch>
        </p:blipFill>
        <p:spPr>
          <a:xfrm>
            <a:off x="50750" y="2044150"/>
            <a:ext cx="5080773" cy="3951701"/>
          </a:xfrm>
          <a:prstGeom prst="rect">
            <a:avLst/>
          </a:prstGeom>
          <a:noFill/>
          <a:ln>
            <a:noFill/>
          </a:ln>
        </p:spPr>
      </p:pic>
      <p:sp>
        <p:nvSpPr>
          <p:cNvPr id="117" name="Google Shape;117;p17"/>
          <p:cNvSpPr txBox="1"/>
          <p:nvPr/>
        </p:nvSpPr>
        <p:spPr>
          <a:xfrm flipH="1">
            <a:off x="5233950" y="791675"/>
            <a:ext cx="5373300" cy="11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GB" sz="1200">
                <a:solidFill>
                  <a:schemeClr val="dk1"/>
                </a:solidFill>
                <a:latin typeface="Times New Roman"/>
                <a:ea typeface="Times New Roman"/>
                <a:cs typeface="Times New Roman"/>
                <a:sym typeface="Times New Roman"/>
              </a:rPr>
              <a:t>After getting the information about total users account, knowing the activation/total download from the accounts will be necessitated to better analyze the actual turn out</a:t>
            </a:r>
            <a:endParaRPr sz="1200">
              <a:solidFill>
                <a:schemeClr val="dk1"/>
              </a:solidFill>
              <a:latin typeface="Times New Roman"/>
              <a:ea typeface="Times New Roman"/>
              <a:cs typeface="Times New Roman"/>
              <a:sym typeface="Times New Roman"/>
            </a:endParaRPr>
          </a:p>
        </p:txBody>
      </p:sp>
      <p:pic>
        <p:nvPicPr>
          <p:cNvPr id="118" name="Google Shape;118;p17"/>
          <p:cNvPicPr preferRelativeResize="0"/>
          <p:nvPr/>
        </p:nvPicPr>
        <p:blipFill>
          <a:blip r:embed="rId4">
            <a:alphaModFix/>
          </a:blip>
          <a:stretch>
            <a:fillRect/>
          </a:stretch>
        </p:blipFill>
        <p:spPr>
          <a:xfrm>
            <a:off x="5174325" y="1954813"/>
            <a:ext cx="5264573" cy="413036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8"/>
          <p:cNvSpPr txBox="1">
            <a:spLocks noGrp="1"/>
          </p:cNvSpPr>
          <p:nvPr>
            <p:ph type="title"/>
          </p:nvPr>
        </p:nvSpPr>
        <p:spPr>
          <a:xfrm>
            <a:off x="368100" y="224024"/>
            <a:ext cx="10063800" cy="8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0B5394"/>
                </a:solidFill>
                <a:latin typeface="Comic Sans MS"/>
                <a:ea typeface="Comic Sans MS"/>
                <a:cs typeface="Comic Sans MS"/>
                <a:sym typeface="Comic Sans MS"/>
              </a:rPr>
              <a:t>Market Analysis</a:t>
            </a:r>
            <a:endParaRPr sz="2400" b="1">
              <a:solidFill>
                <a:srgbClr val="0B5394"/>
              </a:solidFill>
              <a:latin typeface="Comic Sans MS"/>
              <a:ea typeface="Comic Sans MS"/>
              <a:cs typeface="Comic Sans MS"/>
              <a:sym typeface="Comic Sans MS"/>
            </a:endParaRPr>
          </a:p>
        </p:txBody>
      </p:sp>
      <p:sp>
        <p:nvSpPr>
          <p:cNvPr id="124" name="Google Shape;124;p18"/>
          <p:cNvSpPr txBox="1">
            <a:spLocks noGrp="1"/>
          </p:cNvSpPr>
          <p:nvPr>
            <p:ph type="body" idx="1"/>
          </p:nvPr>
        </p:nvSpPr>
        <p:spPr>
          <a:xfrm>
            <a:off x="119300" y="2087925"/>
            <a:ext cx="2941200" cy="2322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a:latin typeface="Times New Roman"/>
                <a:ea typeface="Times New Roman"/>
                <a:cs typeface="Times New Roman"/>
                <a:sym typeface="Times New Roman"/>
              </a:rPr>
              <a:t>After finding out the numbers, the next step is to get the facts behind those numbers </a:t>
            </a:r>
            <a:endParaRPr>
              <a:latin typeface="Times New Roman"/>
              <a:ea typeface="Times New Roman"/>
              <a:cs typeface="Times New Roman"/>
              <a:sym typeface="Times New Roman"/>
            </a:endParaRPr>
          </a:p>
          <a:p>
            <a:pPr marL="0" lvl="0" indent="0" algn="just" rtl="0">
              <a:spcBef>
                <a:spcPts val="1600"/>
              </a:spcBef>
              <a:spcAft>
                <a:spcPts val="1600"/>
              </a:spcAft>
              <a:buNone/>
            </a:pPr>
            <a:r>
              <a:rPr lang="en-GB">
                <a:latin typeface="Times New Roman"/>
                <a:ea typeface="Times New Roman"/>
                <a:cs typeface="Times New Roman"/>
                <a:sym typeface="Times New Roman"/>
              </a:rPr>
              <a:t>i.e. which platform is most popular for each genre</a:t>
            </a:r>
            <a:r>
              <a:rPr lang="en-GB" sz="1400">
                <a:latin typeface="Times New Roman"/>
                <a:ea typeface="Times New Roman"/>
                <a:cs typeface="Times New Roman"/>
                <a:sym typeface="Times New Roman"/>
              </a:rPr>
              <a:t>.  </a:t>
            </a:r>
            <a:endParaRPr sz="1400">
              <a:latin typeface="Times New Roman"/>
              <a:ea typeface="Times New Roman"/>
              <a:cs typeface="Times New Roman"/>
              <a:sym typeface="Times New Roman"/>
            </a:endParaRPr>
          </a:p>
        </p:txBody>
      </p:sp>
      <p:sp>
        <p:nvSpPr>
          <p:cNvPr id="125" name="Google Shape;125;p18"/>
          <p:cNvSpPr/>
          <p:nvPr/>
        </p:nvSpPr>
        <p:spPr>
          <a:xfrm rot="10800000">
            <a:off x="3120425" y="3791175"/>
            <a:ext cx="656100" cy="245100"/>
          </a:xfrm>
          <a:prstGeom prst="lef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6" name="Google Shape;126;p18"/>
          <p:cNvPicPr preferRelativeResize="0"/>
          <p:nvPr/>
        </p:nvPicPr>
        <p:blipFill>
          <a:blip r:embed="rId3">
            <a:alphaModFix/>
          </a:blip>
          <a:stretch>
            <a:fillRect/>
          </a:stretch>
        </p:blipFill>
        <p:spPr>
          <a:xfrm>
            <a:off x="3988575" y="1122524"/>
            <a:ext cx="6389623" cy="5052676"/>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1431</Words>
  <Application>Microsoft Office PowerPoint</Application>
  <PresentationFormat>Custom</PresentationFormat>
  <Paragraphs>149</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Comic Sans MS</vt:lpstr>
      <vt:lpstr>Times New Roman</vt:lpstr>
      <vt:lpstr>Simple Light</vt:lpstr>
      <vt:lpstr>PowerPoint Presentation</vt:lpstr>
      <vt:lpstr>Problem  </vt:lpstr>
      <vt:lpstr>PowerPoint Presentation</vt:lpstr>
      <vt:lpstr> Conceptual Diagram</vt:lpstr>
      <vt:lpstr> Physical Diagram</vt:lpstr>
      <vt:lpstr> Business Rules</vt:lpstr>
      <vt:lpstr> Business Rules</vt:lpstr>
      <vt:lpstr>Analytical Query  </vt:lpstr>
      <vt:lpstr>Market Analysis</vt:lpstr>
      <vt:lpstr>Sales Analysis Query</vt:lpstr>
      <vt:lpstr>Query for Users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Zaheen Sahira</dc:creator>
  <cp:lastModifiedBy>Zaheen Sahira</cp:lastModifiedBy>
  <cp:revision>3</cp:revision>
  <dcterms:modified xsi:type="dcterms:W3CDTF">2020-03-18T20:34:59Z</dcterms:modified>
</cp:coreProperties>
</file>